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1" r:id="rId1"/>
    <p:sldMasterId id="2147483672" r:id="rId2"/>
    <p:sldMasterId id="2147483673" r:id="rId3"/>
  </p:sldMasterIdLst>
  <p:notesMasterIdLst>
    <p:notesMasterId r:id="rId26"/>
  </p:notesMasterIdLst>
  <p:sldIdLst>
    <p:sldId id="346" r:id="rId4"/>
    <p:sldId id="365" r:id="rId5"/>
    <p:sldId id="362" r:id="rId6"/>
    <p:sldId id="375" r:id="rId7"/>
    <p:sldId id="376" r:id="rId8"/>
    <p:sldId id="401" r:id="rId9"/>
    <p:sldId id="370" r:id="rId10"/>
    <p:sldId id="388" r:id="rId11"/>
    <p:sldId id="389" r:id="rId12"/>
    <p:sldId id="390" r:id="rId13"/>
    <p:sldId id="391" r:id="rId14"/>
    <p:sldId id="395" r:id="rId15"/>
    <p:sldId id="396" r:id="rId16"/>
    <p:sldId id="397" r:id="rId17"/>
    <p:sldId id="372" r:id="rId18"/>
    <p:sldId id="398" r:id="rId19"/>
    <p:sldId id="373" r:id="rId20"/>
    <p:sldId id="399" r:id="rId21"/>
    <p:sldId id="400" r:id="rId22"/>
    <p:sldId id="374" r:id="rId23"/>
    <p:sldId id="387" r:id="rId24"/>
    <p:sldId id="366" r:id="rId25"/>
  </p:sldIdLst>
  <p:sldSz cx="12192000" cy="6858000"/>
  <p:notesSz cx="6858000" cy="9144000"/>
  <p:embeddedFontLst>
    <p:embeddedFont>
      <p:font typeface="Open Sans" panose="020B060603050402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ECEC"/>
    <a:srgbClr val="004663"/>
    <a:srgbClr val="EF4652"/>
    <a:srgbClr val="EBB482"/>
    <a:srgbClr val="444C5D"/>
    <a:srgbClr val="9A9768"/>
    <a:srgbClr val="E74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7"/>
    <p:restoredTop sz="95360"/>
  </p:normalViewPr>
  <p:slideViewPr>
    <p:cSldViewPr snapToGrid="0">
      <p:cViewPr varScale="1">
        <p:scale>
          <a:sx n="91" d="100"/>
          <a:sy n="91" d="100"/>
        </p:scale>
        <p:origin x="1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HU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HU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HU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00000000-1234-1234-1234-123412341234}" type="slidenum">
              <a:rPr lang="hu-HU" sz="12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‹#›</a:t>
            </a:fld>
            <a:endParaRPr lang="hu-HU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hu-HU" sz="12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2</a:t>
            </a:fld>
            <a:endParaRPr lang="hu-HU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463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preserve="1" userDrawn="1">
  <p:cSld name="1_Cím és tartalom">
    <p:bg>
      <p:bgPr>
        <a:solidFill>
          <a:srgbClr val="00466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;p3">
            <a:extLst>
              <a:ext uri="{FF2B5EF4-FFF2-40B4-BE49-F238E27FC236}">
                <a16:creationId xmlns:a16="http://schemas.microsoft.com/office/drawing/2014/main" id="{5221B804-8CB4-2AD4-BC9F-84E3995EF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1781" y="3572397"/>
            <a:ext cx="5467965" cy="206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 dirty="0"/>
              <a:t>Cím beírásához </a:t>
            </a:r>
            <a:br>
              <a:rPr lang="hu-HU" dirty="0"/>
            </a:br>
            <a:r>
              <a:rPr lang="hu-HU" dirty="0"/>
              <a:t>kattintson ide </a:t>
            </a:r>
            <a:endParaRPr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34A4F0C-020A-B235-1F5C-031CE9761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782" y="5812697"/>
            <a:ext cx="5467964" cy="74844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400">
                <a:solidFill>
                  <a:srgbClr val="ECECEC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rgbClr val="ECECEC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" name="Kép helye 3">
            <a:extLst>
              <a:ext uri="{FF2B5EF4-FFF2-40B4-BE49-F238E27FC236}">
                <a16:creationId xmlns:a16="http://schemas.microsoft.com/office/drawing/2014/main" id="{6EAC600C-79B0-3261-751D-F0918BC6CB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11900" y="260351"/>
            <a:ext cx="5580063" cy="63007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</p:spTree>
    <p:extLst>
      <p:ext uri="{BB962C8B-B14F-4D97-AF65-F5344CB8AC3E}">
        <p14:creationId xmlns:p14="http://schemas.microsoft.com/office/powerpoint/2010/main" val="1091567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166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  <p15:guide id="5" pos="3749" userDrawn="1">
          <p15:clr>
            <a:srgbClr val="FBAE40"/>
          </p15:clr>
        </p15:guide>
        <p15:guide id="6" orient="horz" pos="41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userDrawn="1">
  <p:cSld name="1_Cím és tartalom">
    <p:bg>
      <p:bgPr>
        <a:solidFill>
          <a:srgbClr val="00466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;p3">
            <a:extLst>
              <a:ext uri="{FF2B5EF4-FFF2-40B4-BE49-F238E27FC236}">
                <a16:creationId xmlns:a16="http://schemas.microsoft.com/office/drawing/2014/main" id="{5221B804-8CB4-2AD4-BC9F-84E3995EF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1781" y="3572397"/>
            <a:ext cx="5467965" cy="206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 dirty="0"/>
              <a:t>Cím beírásához </a:t>
            </a:r>
            <a:br>
              <a:rPr lang="hu-HU" dirty="0"/>
            </a:br>
            <a:r>
              <a:rPr lang="hu-HU" dirty="0"/>
              <a:t>kattintson ide </a:t>
            </a:r>
            <a:endParaRPr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34A4F0C-020A-B235-1F5C-031CE9761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782" y="5812697"/>
            <a:ext cx="5467964" cy="74844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4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" name="Kép helye 3">
            <a:extLst>
              <a:ext uri="{FF2B5EF4-FFF2-40B4-BE49-F238E27FC236}">
                <a16:creationId xmlns:a16="http://schemas.microsoft.com/office/drawing/2014/main" id="{6EAC600C-79B0-3261-751D-F0918BC6CB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11900" y="260351"/>
            <a:ext cx="5580063" cy="63007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8A00DA-4419-0E81-9247-8666B125F18B}"/>
              </a:ext>
            </a:extLst>
          </p:cNvPr>
          <p:cNvSpPr/>
          <p:nvPr userDrawn="1"/>
        </p:nvSpPr>
        <p:spPr>
          <a:xfrm>
            <a:off x="9758598" y="6115986"/>
            <a:ext cx="2433402" cy="738637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62820CF-A7C8-1386-AAE9-B9171A9A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5576" y="185530"/>
            <a:ext cx="3521530" cy="53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84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66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pos="3749">
          <p15:clr>
            <a:srgbClr val="FBAE40"/>
          </p15:clr>
        </p15:guide>
        <p15:guide id="6" orient="horz" pos="41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Címdia">
    <p:bg>
      <p:bgPr>
        <a:solidFill>
          <a:srgbClr val="00466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ép helye 3">
            <a:extLst>
              <a:ext uri="{FF2B5EF4-FFF2-40B4-BE49-F238E27FC236}">
                <a16:creationId xmlns:a16="http://schemas.microsoft.com/office/drawing/2014/main" id="{719B8AC6-EB7D-71C7-E0F3-47B27E1E24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0" y="299803"/>
            <a:ext cx="5590290" cy="62808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pic>
        <p:nvPicPr>
          <p:cNvPr id="3" name="Kép 10">
            <a:extLst>
              <a:ext uri="{FF2B5EF4-FFF2-40B4-BE49-F238E27FC236}">
                <a16:creationId xmlns:a16="http://schemas.microsoft.com/office/drawing/2014/main" id="{318FD4E5-4EB3-D797-2B91-FC03F7C68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781" y="4193229"/>
            <a:ext cx="5832475" cy="2399647"/>
          </a:xfrm>
          <a:prstGeom prst="rect">
            <a:avLst/>
          </a:prstGeom>
        </p:spPr>
      </p:pic>
      <p:pic>
        <p:nvPicPr>
          <p:cNvPr id="4" name="Kép 5">
            <a:extLst>
              <a:ext uri="{FF2B5EF4-FFF2-40B4-BE49-F238E27FC236}">
                <a16:creationId xmlns:a16="http://schemas.microsoft.com/office/drawing/2014/main" id="{B3085B4E-A122-5B02-ECFB-A41FF66E0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r="48115" b="-3859"/>
          <a:stretch/>
        </p:blipFill>
        <p:spPr>
          <a:xfrm>
            <a:off x="2493286" y="265123"/>
            <a:ext cx="1009415" cy="40943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350C198-83A9-CEA8-853B-E9E3A9BBFB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576" y="119921"/>
            <a:ext cx="1873039" cy="6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1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1_Címdia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ép helye 3">
            <a:extLst>
              <a:ext uri="{FF2B5EF4-FFF2-40B4-BE49-F238E27FC236}">
                <a16:creationId xmlns:a16="http://schemas.microsoft.com/office/drawing/2014/main" id="{719B8AC6-EB7D-71C7-E0F3-47B27E1E24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0" y="299803"/>
            <a:ext cx="5590290" cy="62808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0237DC-E80F-0559-6F7E-F03823B15596}"/>
              </a:ext>
            </a:extLst>
          </p:cNvPr>
          <p:cNvGrpSpPr/>
          <p:nvPr userDrawn="1"/>
        </p:nvGrpSpPr>
        <p:grpSpPr>
          <a:xfrm>
            <a:off x="186289" y="4213555"/>
            <a:ext cx="5946467" cy="2367127"/>
            <a:chOff x="10004103" y="6313766"/>
            <a:chExt cx="972659" cy="38718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3C0DCFE-A847-92B5-FADD-46DA811F9E13}"/>
                </a:ext>
              </a:extLst>
            </p:cNvPr>
            <p:cNvSpPr/>
            <p:nvPr/>
          </p:nvSpPr>
          <p:spPr>
            <a:xfrm>
              <a:off x="10004103" y="6319034"/>
              <a:ext cx="376612" cy="381921"/>
            </a:xfrm>
            <a:custGeom>
              <a:avLst/>
              <a:gdLst>
                <a:gd name="connsiteX0" fmla="*/ 198323 w 376612"/>
                <a:gd name="connsiteY0" fmla="*/ 252306 h 381921"/>
                <a:gd name="connsiteX1" fmla="*/ 127438 w 376612"/>
                <a:gd name="connsiteY1" fmla="*/ 0 h 381921"/>
                <a:gd name="connsiteX2" fmla="*/ 17413 w 376612"/>
                <a:gd name="connsiteY2" fmla="*/ 0 h 381921"/>
                <a:gd name="connsiteX3" fmla="*/ 17413 w 376612"/>
                <a:gd name="connsiteY3" fmla="*/ 10387 h 381921"/>
                <a:gd name="connsiteX4" fmla="*/ 51314 w 376612"/>
                <a:gd name="connsiteY4" fmla="*/ 12947 h 381921"/>
                <a:gd name="connsiteX5" fmla="*/ 51314 w 376612"/>
                <a:gd name="connsiteY5" fmla="*/ 301684 h 381921"/>
                <a:gd name="connsiteX6" fmla="*/ 0 w 376612"/>
                <a:gd name="connsiteY6" fmla="*/ 366266 h 381921"/>
                <a:gd name="connsiteX7" fmla="*/ 0 w 376612"/>
                <a:gd name="connsiteY7" fmla="*/ 376653 h 381921"/>
                <a:gd name="connsiteX8" fmla="*/ 113261 w 376612"/>
                <a:gd name="connsiteY8" fmla="*/ 376653 h 381921"/>
                <a:gd name="connsiteX9" fmla="*/ 113261 w 376612"/>
                <a:gd name="connsiteY9" fmla="*/ 366266 h 381921"/>
                <a:gd name="connsiteX10" fmla="*/ 61947 w 376612"/>
                <a:gd name="connsiteY10" fmla="*/ 301684 h 381921"/>
                <a:gd name="connsiteX11" fmla="*/ 61947 w 376612"/>
                <a:gd name="connsiteY11" fmla="*/ 24388 h 381921"/>
                <a:gd name="connsiteX12" fmla="*/ 68265 w 376612"/>
                <a:gd name="connsiteY12" fmla="*/ 44711 h 381921"/>
                <a:gd name="connsiteX13" fmla="*/ 163497 w 376612"/>
                <a:gd name="connsiteY13" fmla="*/ 381922 h 381921"/>
                <a:gd name="connsiteX14" fmla="*/ 173513 w 376612"/>
                <a:gd name="connsiteY14" fmla="*/ 381922 h 381921"/>
                <a:gd name="connsiteX15" fmla="*/ 270286 w 376612"/>
                <a:gd name="connsiteY15" fmla="*/ 26947 h 381921"/>
                <a:gd name="connsiteX16" fmla="*/ 270286 w 376612"/>
                <a:gd name="connsiteY16" fmla="*/ 331792 h 381921"/>
                <a:gd name="connsiteX17" fmla="*/ 224827 w 376612"/>
                <a:gd name="connsiteY17" fmla="*/ 366115 h 381921"/>
                <a:gd name="connsiteX18" fmla="*/ 224827 w 376612"/>
                <a:gd name="connsiteY18" fmla="*/ 376502 h 381921"/>
                <a:gd name="connsiteX19" fmla="*/ 376613 w 376612"/>
                <a:gd name="connsiteY19" fmla="*/ 376502 h 381921"/>
                <a:gd name="connsiteX20" fmla="*/ 376613 w 376612"/>
                <a:gd name="connsiteY20" fmla="*/ 366115 h 381921"/>
                <a:gd name="connsiteX21" fmla="*/ 335315 w 376612"/>
                <a:gd name="connsiteY21" fmla="*/ 331792 h 381921"/>
                <a:gd name="connsiteX22" fmla="*/ 335315 w 376612"/>
                <a:gd name="connsiteY22" fmla="*/ 44711 h 381921"/>
                <a:gd name="connsiteX23" fmla="*/ 376613 w 376612"/>
                <a:gd name="connsiteY23" fmla="*/ 10387 h 381921"/>
                <a:gd name="connsiteX24" fmla="*/ 376613 w 376612"/>
                <a:gd name="connsiteY24" fmla="*/ 0 h 381921"/>
                <a:gd name="connsiteX25" fmla="*/ 266588 w 376612"/>
                <a:gd name="connsiteY25" fmla="*/ 0 h 381921"/>
                <a:gd name="connsiteX26" fmla="*/ 198323 w 376612"/>
                <a:gd name="connsiteY26" fmla="*/ 252306 h 38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76612" h="381921">
                  <a:moveTo>
                    <a:pt x="198323" y="252306"/>
                  </a:moveTo>
                  <a:lnTo>
                    <a:pt x="127438" y="0"/>
                  </a:lnTo>
                  <a:lnTo>
                    <a:pt x="17413" y="0"/>
                  </a:lnTo>
                  <a:lnTo>
                    <a:pt x="17413" y="10387"/>
                  </a:lnTo>
                  <a:cubicBezTo>
                    <a:pt x="34826" y="10387"/>
                    <a:pt x="44996" y="10387"/>
                    <a:pt x="51314" y="12947"/>
                  </a:cubicBezTo>
                  <a:lnTo>
                    <a:pt x="51314" y="301684"/>
                  </a:lnTo>
                  <a:cubicBezTo>
                    <a:pt x="51314" y="352115"/>
                    <a:pt x="40219" y="366266"/>
                    <a:pt x="0" y="366266"/>
                  </a:cubicBezTo>
                  <a:lnTo>
                    <a:pt x="0" y="376653"/>
                  </a:lnTo>
                  <a:lnTo>
                    <a:pt x="113261" y="376653"/>
                  </a:lnTo>
                  <a:lnTo>
                    <a:pt x="113261" y="366266"/>
                  </a:lnTo>
                  <a:cubicBezTo>
                    <a:pt x="73042" y="366266"/>
                    <a:pt x="61947" y="352265"/>
                    <a:pt x="61947" y="301684"/>
                  </a:cubicBezTo>
                  <a:lnTo>
                    <a:pt x="61947" y="24388"/>
                  </a:lnTo>
                  <a:cubicBezTo>
                    <a:pt x="64104" y="29054"/>
                    <a:pt x="65645" y="35829"/>
                    <a:pt x="68265" y="44711"/>
                  </a:cubicBezTo>
                  <a:lnTo>
                    <a:pt x="163497" y="381922"/>
                  </a:lnTo>
                  <a:lnTo>
                    <a:pt x="173513" y="381922"/>
                  </a:lnTo>
                  <a:lnTo>
                    <a:pt x="270286" y="26947"/>
                  </a:lnTo>
                  <a:lnTo>
                    <a:pt x="270286" y="331792"/>
                  </a:lnTo>
                  <a:cubicBezTo>
                    <a:pt x="270286" y="354674"/>
                    <a:pt x="255133" y="366115"/>
                    <a:pt x="224827" y="366115"/>
                  </a:cubicBezTo>
                  <a:lnTo>
                    <a:pt x="224827" y="376502"/>
                  </a:lnTo>
                  <a:lnTo>
                    <a:pt x="376613" y="376502"/>
                  </a:lnTo>
                  <a:lnTo>
                    <a:pt x="376613" y="366115"/>
                  </a:lnTo>
                  <a:cubicBezTo>
                    <a:pt x="349081" y="366115"/>
                    <a:pt x="335315" y="354674"/>
                    <a:pt x="335315" y="331792"/>
                  </a:cubicBezTo>
                  <a:lnTo>
                    <a:pt x="335315" y="44711"/>
                  </a:lnTo>
                  <a:cubicBezTo>
                    <a:pt x="335315" y="21828"/>
                    <a:pt x="349081" y="10387"/>
                    <a:pt x="376613" y="10387"/>
                  </a:cubicBezTo>
                  <a:lnTo>
                    <a:pt x="376613" y="0"/>
                  </a:lnTo>
                  <a:lnTo>
                    <a:pt x="266588" y="0"/>
                  </a:lnTo>
                  <a:lnTo>
                    <a:pt x="198323" y="252306"/>
                  </a:lnTo>
                  <a:close/>
                </a:path>
              </a:pathLst>
            </a:custGeom>
            <a:solidFill>
              <a:srgbClr val="00466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HU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EB3FA7-48A9-83D1-BC28-5BEB79E70DA7}"/>
                </a:ext>
              </a:extLst>
            </p:cNvPr>
            <p:cNvSpPr/>
            <p:nvPr/>
          </p:nvSpPr>
          <p:spPr>
            <a:xfrm>
              <a:off x="10400748" y="6313766"/>
              <a:ext cx="576014" cy="381921"/>
            </a:xfrm>
            <a:custGeom>
              <a:avLst/>
              <a:gdLst>
                <a:gd name="connsiteX0" fmla="*/ 321754 w 576014"/>
                <a:gd name="connsiteY0" fmla="*/ 270522 h 381921"/>
                <a:gd name="connsiteX1" fmla="*/ 376767 w 576014"/>
                <a:gd name="connsiteY1" fmla="*/ 101464 h 381921"/>
                <a:gd name="connsiteX2" fmla="*/ 431779 w 576014"/>
                <a:gd name="connsiteY2" fmla="*/ 270522 h 381921"/>
                <a:gd name="connsiteX3" fmla="*/ 321754 w 576014"/>
                <a:gd name="connsiteY3" fmla="*/ 270522 h 381921"/>
                <a:gd name="connsiteX4" fmla="*/ 523313 w 576014"/>
                <a:gd name="connsiteY4" fmla="*/ 336158 h 381921"/>
                <a:gd name="connsiteX5" fmla="*/ 410514 w 576014"/>
                <a:gd name="connsiteY5" fmla="*/ 0 h 381921"/>
                <a:gd name="connsiteX6" fmla="*/ 399881 w 576014"/>
                <a:gd name="connsiteY6" fmla="*/ 0 h 381921"/>
                <a:gd name="connsiteX7" fmla="*/ 290319 w 576014"/>
                <a:gd name="connsiteY7" fmla="*/ 331491 h 381921"/>
                <a:gd name="connsiteX8" fmla="*/ 239004 w 576014"/>
                <a:gd name="connsiteY8" fmla="*/ 371535 h 381921"/>
                <a:gd name="connsiteX9" fmla="*/ 177674 w 576014"/>
                <a:gd name="connsiteY9" fmla="*/ 337211 h 381921"/>
                <a:gd name="connsiteX10" fmla="*/ 177674 w 576014"/>
                <a:gd name="connsiteY10" fmla="*/ 49980 h 381921"/>
                <a:gd name="connsiteX11" fmla="*/ 203562 w 576014"/>
                <a:gd name="connsiteY11" fmla="*/ 15656 h 381921"/>
                <a:gd name="connsiteX12" fmla="*/ 280302 w 576014"/>
                <a:gd name="connsiteY12" fmla="*/ 171767 h 381921"/>
                <a:gd name="connsiteX13" fmla="*/ 289856 w 576014"/>
                <a:gd name="connsiteY13" fmla="*/ 171767 h 381921"/>
                <a:gd name="connsiteX14" fmla="*/ 289856 w 576014"/>
                <a:gd name="connsiteY14" fmla="*/ 5269 h 381921"/>
                <a:gd name="connsiteX15" fmla="*/ 0 w 576014"/>
                <a:gd name="connsiteY15" fmla="*/ 5269 h 381921"/>
                <a:gd name="connsiteX16" fmla="*/ 0 w 576014"/>
                <a:gd name="connsiteY16" fmla="*/ 171767 h 381921"/>
                <a:gd name="connsiteX17" fmla="*/ 10016 w 576014"/>
                <a:gd name="connsiteY17" fmla="*/ 171767 h 381921"/>
                <a:gd name="connsiteX18" fmla="*/ 86757 w 576014"/>
                <a:gd name="connsiteY18" fmla="*/ 15656 h 381921"/>
                <a:gd name="connsiteX19" fmla="*/ 112645 w 576014"/>
                <a:gd name="connsiteY19" fmla="*/ 49980 h 381921"/>
                <a:gd name="connsiteX20" fmla="*/ 112645 w 576014"/>
                <a:gd name="connsiteY20" fmla="*/ 337211 h 381921"/>
                <a:gd name="connsiteX21" fmla="*/ 38524 w 576014"/>
                <a:gd name="connsiteY21" fmla="*/ 371535 h 381921"/>
                <a:gd name="connsiteX22" fmla="*/ 38524 w 576014"/>
                <a:gd name="connsiteY22" fmla="*/ 381922 h 381921"/>
                <a:gd name="connsiteX23" fmla="*/ 346872 w 576014"/>
                <a:gd name="connsiteY23" fmla="*/ 381922 h 381921"/>
                <a:gd name="connsiteX24" fmla="*/ 346872 w 576014"/>
                <a:gd name="connsiteY24" fmla="*/ 371535 h 381921"/>
                <a:gd name="connsiteX25" fmla="*/ 300797 w 576014"/>
                <a:gd name="connsiteY25" fmla="*/ 333598 h 381921"/>
                <a:gd name="connsiteX26" fmla="*/ 317748 w 576014"/>
                <a:gd name="connsiteY26" fmla="*/ 281060 h 381921"/>
                <a:gd name="connsiteX27" fmla="*/ 434707 w 576014"/>
                <a:gd name="connsiteY27" fmla="*/ 281060 h 381921"/>
                <a:gd name="connsiteX28" fmla="*/ 449501 w 576014"/>
                <a:gd name="connsiteY28" fmla="*/ 326824 h 381921"/>
                <a:gd name="connsiteX29" fmla="*/ 410360 w 576014"/>
                <a:gd name="connsiteY29" fmla="*/ 371535 h 381921"/>
                <a:gd name="connsiteX30" fmla="*/ 410360 w 576014"/>
                <a:gd name="connsiteY30" fmla="*/ 381922 h 381921"/>
                <a:gd name="connsiteX31" fmla="*/ 576014 w 576014"/>
                <a:gd name="connsiteY31" fmla="*/ 381922 h 381921"/>
                <a:gd name="connsiteX32" fmla="*/ 576014 w 576014"/>
                <a:gd name="connsiteY32" fmla="*/ 371535 h 381921"/>
                <a:gd name="connsiteX33" fmla="*/ 523159 w 576014"/>
                <a:gd name="connsiteY33" fmla="*/ 336158 h 38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6014" h="381921">
                  <a:moveTo>
                    <a:pt x="321754" y="270522"/>
                  </a:moveTo>
                  <a:lnTo>
                    <a:pt x="376767" y="101464"/>
                  </a:lnTo>
                  <a:lnTo>
                    <a:pt x="431779" y="270522"/>
                  </a:lnTo>
                  <a:lnTo>
                    <a:pt x="321754" y="270522"/>
                  </a:lnTo>
                  <a:close/>
                  <a:moveTo>
                    <a:pt x="523313" y="336158"/>
                  </a:moveTo>
                  <a:lnTo>
                    <a:pt x="410514" y="0"/>
                  </a:lnTo>
                  <a:lnTo>
                    <a:pt x="399881" y="0"/>
                  </a:lnTo>
                  <a:lnTo>
                    <a:pt x="290319" y="331491"/>
                  </a:lnTo>
                  <a:cubicBezTo>
                    <a:pt x="281073" y="359642"/>
                    <a:pt x="265971" y="371535"/>
                    <a:pt x="239004" y="371535"/>
                  </a:cubicBezTo>
                  <a:cubicBezTo>
                    <a:pt x="198117" y="371535"/>
                    <a:pt x="177674" y="360094"/>
                    <a:pt x="177674" y="337211"/>
                  </a:cubicBezTo>
                  <a:lnTo>
                    <a:pt x="177674" y="49980"/>
                  </a:lnTo>
                  <a:cubicBezTo>
                    <a:pt x="177674" y="27097"/>
                    <a:pt x="186303" y="15656"/>
                    <a:pt x="203562" y="15656"/>
                  </a:cubicBezTo>
                  <a:cubicBezTo>
                    <a:pt x="243781" y="15656"/>
                    <a:pt x="280302" y="79184"/>
                    <a:pt x="280302" y="171767"/>
                  </a:cubicBezTo>
                  <a:lnTo>
                    <a:pt x="289856" y="171767"/>
                  </a:lnTo>
                  <a:lnTo>
                    <a:pt x="289856" y="5269"/>
                  </a:lnTo>
                  <a:lnTo>
                    <a:pt x="0" y="5269"/>
                  </a:lnTo>
                  <a:lnTo>
                    <a:pt x="0" y="171767"/>
                  </a:lnTo>
                  <a:lnTo>
                    <a:pt x="10016" y="171767"/>
                  </a:lnTo>
                  <a:cubicBezTo>
                    <a:pt x="10016" y="79184"/>
                    <a:pt x="46537" y="15656"/>
                    <a:pt x="86757" y="15656"/>
                  </a:cubicBezTo>
                  <a:cubicBezTo>
                    <a:pt x="104015" y="15656"/>
                    <a:pt x="112645" y="27097"/>
                    <a:pt x="112645" y="49980"/>
                  </a:cubicBezTo>
                  <a:lnTo>
                    <a:pt x="112645" y="337211"/>
                  </a:lnTo>
                  <a:cubicBezTo>
                    <a:pt x="112645" y="360094"/>
                    <a:pt x="87938" y="371535"/>
                    <a:pt x="38524" y="371535"/>
                  </a:cubicBezTo>
                  <a:lnTo>
                    <a:pt x="38524" y="381922"/>
                  </a:lnTo>
                  <a:lnTo>
                    <a:pt x="346872" y="381922"/>
                  </a:lnTo>
                  <a:lnTo>
                    <a:pt x="346872" y="371535"/>
                  </a:lnTo>
                  <a:cubicBezTo>
                    <a:pt x="305112" y="371535"/>
                    <a:pt x="291859" y="361147"/>
                    <a:pt x="300797" y="333598"/>
                  </a:cubicBezTo>
                  <a:lnTo>
                    <a:pt x="317748" y="281060"/>
                  </a:lnTo>
                  <a:lnTo>
                    <a:pt x="434707" y="281060"/>
                  </a:lnTo>
                  <a:lnTo>
                    <a:pt x="449501" y="326824"/>
                  </a:lnTo>
                  <a:cubicBezTo>
                    <a:pt x="461212" y="363255"/>
                    <a:pt x="453199" y="371535"/>
                    <a:pt x="410360" y="371535"/>
                  </a:cubicBezTo>
                  <a:lnTo>
                    <a:pt x="410360" y="381922"/>
                  </a:lnTo>
                  <a:lnTo>
                    <a:pt x="576014" y="381922"/>
                  </a:lnTo>
                  <a:lnTo>
                    <a:pt x="576014" y="371535"/>
                  </a:lnTo>
                  <a:cubicBezTo>
                    <a:pt x="548482" y="371234"/>
                    <a:pt x="530864" y="359441"/>
                    <a:pt x="523159" y="336158"/>
                  </a:cubicBezTo>
                </a:path>
              </a:pathLst>
            </a:custGeom>
            <a:solidFill>
              <a:srgbClr val="00466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HU" dirty="0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7DAE585-B1ED-E5CB-0F0F-137169359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5576" y="139018"/>
            <a:ext cx="3521530" cy="62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preserve="1" userDrawn="1">
  <p:cSld name="1_Cím és tartalom">
    <p:bg>
      <p:bgPr>
        <a:solidFill>
          <a:srgbClr val="00466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EF993-4E9D-9F6B-2219-B000A7A98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1782" y="1362195"/>
            <a:ext cx="5467965" cy="1303077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4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" name="Google Shape;22;p3">
            <a:extLst>
              <a:ext uri="{FF2B5EF4-FFF2-40B4-BE49-F238E27FC236}">
                <a16:creationId xmlns:a16="http://schemas.microsoft.com/office/drawing/2014/main" id="{5221B804-8CB4-2AD4-BC9F-84E3995EF8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1781" y="3572397"/>
            <a:ext cx="11610182" cy="206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 dirty="0"/>
              <a:t>Cím beírásához </a:t>
            </a:r>
            <a:br>
              <a:rPr lang="hu-HU" dirty="0"/>
            </a:br>
            <a:r>
              <a:rPr lang="hu-HU" dirty="0"/>
              <a:t>kattintson ide </a:t>
            </a:r>
            <a:endParaRPr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34A4F0C-020A-B235-1F5C-031CE9761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782" y="5812697"/>
            <a:ext cx="5467964" cy="74844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4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67917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66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pos="3749">
          <p15:clr>
            <a:srgbClr val="FBAE40"/>
          </p15:clr>
        </p15:guide>
        <p15:guide id="6" orient="horz" pos="41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preserve="1" userDrawn="1">
  <p:cSld name="1_Cím és tartalom">
    <p:bg>
      <p:bgPr>
        <a:solidFill>
          <a:srgbClr val="00466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;p3">
            <a:extLst>
              <a:ext uri="{FF2B5EF4-FFF2-40B4-BE49-F238E27FC236}">
                <a16:creationId xmlns:a16="http://schemas.microsoft.com/office/drawing/2014/main" id="{83C4C746-2FFA-CA4F-109C-4EAF5847762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81781" y="1362195"/>
            <a:ext cx="11628438" cy="206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 dirty="0"/>
              <a:t>Cím beírásához </a:t>
            </a:r>
            <a:br>
              <a:rPr lang="hu-HU" dirty="0"/>
            </a:br>
            <a:r>
              <a:rPr lang="hu-HU" dirty="0"/>
              <a:t>kattintson ide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9228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 userDrawn="1">
          <p15:clr>
            <a:srgbClr val="FBAE40"/>
          </p15:clr>
        </p15:guide>
        <p15:guide id="2" pos="166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  <p15:guide id="5" pos="3817" userDrawn="1">
          <p15:clr>
            <a:srgbClr val="FBAE40"/>
          </p15:clr>
        </p15:guide>
        <p15:guide id="6" orient="horz" pos="41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userDrawn="1">
  <p:cSld name="Címdia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3B24565-7B68-03B3-D427-C7CC1418E3D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64269" y="716891"/>
            <a:ext cx="11397464" cy="1025412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004663"/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2392CE7-DCB5-6AF5-8E67-2B89DC3629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02021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253719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Dia_01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3B24565-7B68-03B3-D427-C7CC1418E3D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64269" y="716891"/>
            <a:ext cx="11397464" cy="1025412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004663"/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2392CE7-DCB5-6AF5-8E67-2B89DC3629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02021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2824417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Dia_02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A6030F-5A5E-0F93-810D-A45C8F65E3E1}"/>
              </a:ext>
            </a:extLst>
          </p:cNvPr>
          <p:cNvSpPr/>
          <p:nvPr userDrawn="1"/>
        </p:nvSpPr>
        <p:spPr>
          <a:xfrm>
            <a:off x="9479280" y="6048104"/>
            <a:ext cx="2712720" cy="809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6" name="Kép helye 3">
            <a:extLst>
              <a:ext uri="{FF2B5EF4-FFF2-40B4-BE49-F238E27FC236}">
                <a16:creationId xmlns:a16="http://schemas.microsoft.com/office/drawing/2014/main" id="{179ADEF4-0F84-9ACC-9FCB-12A02B1B30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1" y="350520"/>
            <a:ext cx="5539550" cy="62179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29EA3B-2181-B0CB-3609-8768F071ABD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64268" y="3939589"/>
            <a:ext cx="6047633" cy="631825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rgbClr val="004663"/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A06D05-A869-F559-B5A3-679CBBA3DB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3525" y="4736514"/>
            <a:ext cx="6048376" cy="160432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408904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1_Címdia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2BE959-F106-5BEF-12A5-BD9B3237CC78}"/>
              </a:ext>
            </a:extLst>
          </p:cNvPr>
          <p:cNvSpPr/>
          <p:nvPr userDrawn="1"/>
        </p:nvSpPr>
        <p:spPr>
          <a:xfrm>
            <a:off x="9479280" y="6048104"/>
            <a:ext cx="2712720" cy="809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29EA3B-2181-B0CB-3609-8768F071ABD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64269" y="299803"/>
            <a:ext cx="5396756" cy="187056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4663"/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A06D05-A869-F559-B5A3-679CBBA3DB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3525" y="2335471"/>
            <a:ext cx="5397500" cy="3599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9A334D-98D4-37A2-FBEB-1AAAD8EF819F}"/>
              </a:ext>
            </a:extLst>
          </p:cNvPr>
          <p:cNvSpPr/>
          <p:nvPr userDrawn="1"/>
        </p:nvSpPr>
        <p:spPr>
          <a:xfrm>
            <a:off x="10590796" y="6048104"/>
            <a:ext cx="1601203" cy="806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6" name="Kép helye 3">
            <a:extLst>
              <a:ext uri="{FF2B5EF4-FFF2-40B4-BE49-F238E27FC236}">
                <a16:creationId xmlns:a16="http://schemas.microsoft.com/office/drawing/2014/main" id="{179ADEF4-0F84-9ACC-9FCB-12A02B1B30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0" y="299803"/>
            <a:ext cx="5590290" cy="62808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</p:spTree>
    <p:extLst>
      <p:ext uri="{BB962C8B-B14F-4D97-AF65-F5344CB8AC3E}">
        <p14:creationId xmlns:p14="http://schemas.microsoft.com/office/powerpoint/2010/main" val="279656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preserve="1" userDrawn="1">
  <p:cSld name="Dia_03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3B24565-7B68-03B3-D427-C7CC1418E3D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64269" y="1538547"/>
            <a:ext cx="5396756" cy="631825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2392CE7-DCB5-6AF5-8E67-2B89DC3629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2335471"/>
            <a:ext cx="5397500" cy="362475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97BA9E4-8689-3688-1BB5-309A4CD21DA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49680" y="1538547"/>
            <a:ext cx="5396756" cy="631825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rgbClr val="444C5D"/>
                </a:solidFill>
              </a:defRPr>
            </a:lvl2pPr>
            <a:lvl3pPr>
              <a:defRPr sz="2800">
                <a:solidFill>
                  <a:srgbClr val="444C5D"/>
                </a:solidFill>
              </a:defRPr>
            </a:lvl3pPr>
            <a:lvl4pPr>
              <a:defRPr sz="2800">
                <a:solidFill>
                  <a:srgbClr val="444C5D"/>
                </a:solidFill>
              </a:defRPr>
            </a:lvl4pPr>
            <a:lvl5pPr>
              <a:defRPr sz="2800">
                <a:solidFill>
                  <a:srgbClr val="444C5D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D5DCF55-1E77-AE69-E562-76B0B6E2DE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6507" y="2335471"/>
            <a:ext cx="5397500" cy="362475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1081743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preserve="1" userDrawn="1">
  <p:cSld name="Cím és tartalom">
    <p:bg>
      <p:bgPr>
        <a:solidFill>
          <a:srgbClr val="00466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7EE261-37F7-551A-D688-E4BCB6FFCF8A}"/>
              </a:ext>
            </a:extLst>
          </p:cNvPr>
          <p:cNvSpPr/>
          <p:nvPr userDrawn="1"/>
        </p:nvSpPr>
        <p:spPr>
          <a:xfrm>
            <a:off x="9758598" y="6115986"/>
            <a:ext cx="2433402" cy="738637"/>
          </a:xfrm>
          <a:prstGeom prst="rect">
            <a:avLst/>
          </a:prstGeom>
          <a:solidFill>
            <a:srgbClr val="0046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10700B9-B1EE-3525-4C22-014F58F150D7}"/>
              </a:ext>
            </a:extLst>
          </p:cNvPr>
          <p:cNvSpPr txBox="1"/>
          <p:nvPr userDrawn="1"/>
        </p:nvSpPr>
        <p:spPr>
          <a:xfrm>
            <a:off x="4877564" y="6303837"/>
            <a:ext cx="1157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MTA.HU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hasCustomPrompt="1"/>
          </p:nvPr>
        </p:nvSpPr>
        <p:spPr>
          <a:xfrm>
            <a:off x="281782" y="1401951"/>
            <a:ext cx="5753516" cy="320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hu-HU" dirty="0"/>
              <a:t>Cím </a:t>
            </a:r>
            <a:br>
              <a:rPr lang="hu-HU" dirty="0"/>
            </a:br>
            <a:r>
              <a:rPr lang="hu-HU" dirty="0"/>
              <a:t>beírásához </a:t>
            </a:r>
            <a:br>
              <a:rPr lang="hu-HU" dirty="0"/>
            </a:br>
            <a:r>
              <a:rPr lang="hu-HU" dirty="0"/>
              <a:t>kattintson ide </a:t>
            </a:r>
            <a:endParaRPr dirty="0"/>
          </a:p>
        </p:txBody>
      </p:sp>
      <p:sp>
        <p:nvSpPr>
          <p:cNvPr id="9" name="Kép helye 3">
            <a:extLst>
              <a:ext uri="{FF2B5EF4-FFF2-40B4-BE49-F238E27FC236}">
                <a16:creationId xmlns:a16="http://schemas.microsoft.com/office/drawing/2014/main" id="{16D88DD7-AEBC-9DC1-C588-ADC95C4CAE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11900" y="260350"/>
            <a:ext cx="5580063" cy="63007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Kép beillesztése</a:t>
            </a:r>
          </a:p>
        </p:txBody>
      </p:sp>
    </p:spTree>
    <p:extLst>
      <p:ext uri="{BB962C8B-B14F-4D97-AF65-F5344CB8AC3E}">
        <p14:creationId xmlns:p14="http://schemas.microsoft.com/office/powerpoint/2010/main" val="324788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166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4133" userDrawn="1">
          <p15:clr>
            <a:srgbClr val="FBAE40"/>
          </p15:clr>
        </p15:guide>
        <p15:guide id="6" orient="horz" pos="41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6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818B2075-1E84-0585-B01C-BE795A70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" r="48115" b="-3859"/>
          <a:stretch/>
        </p:blipFill>
        <p:spPr>
          <a:xfrm>
            <a:off x="2493286" y="265123"/>
            <a:ext cx="1009415" cy="40943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6973E6D-3542-6636-9B88-A79B04D1DC9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5576" y="119921"/>
            <a:ext cx="1873039" cy="66298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78" r:id="rId2"/>
    <p:sldLayoutId id="2147483663" r:id="rId3"/>
    <p:sldLayoutId id="214748368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39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7">
            <a:extLst>
              <a:ext uri="{FF2B5EF4-FFF2-40B4-BE49-F238E27FC236}">
                <a16:creationId xmlns:a16="http://schemas.microsoft.com/office/drawing/2014/main" id="{51BD8985-5B13-F42A-B217-DAE83F86A351}"/>
              </a:ext>
            </a:extLst>
          </p:cNvPr>
          <p:cNvSpPr txBox="1"/>
          <p:nvPr userDrawn="1"/>
        </p:nvSpPr>
        <p:spPr>
          <a:xfrm>
            <a:off x="304624" y="6455229"/>
            <a:ext cx="93183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sz="1000" b="0" i="0" dirty="0">
                <a:solidFill>
                  <a:srgbClr val="0046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MTA.HU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E44607F-BF61-6391-0B47-488D91051C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807" b="807"/>
          <a:stretch/>
        </p:blipFill>
        <p:spPr>
          <a:xfrm>
            <a:off x="9895359" y="6339636"/>
            <a:ext cx="2166011" cy="37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275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1" r:id="rId2"/>
    <p:sldLayoutId id="2147483679" r:id="rId3"/>
    <p:sldLayoutId id="2147483665" r:id="rId4"/>
    <p:sldLayoutId id="2147483668" r:id="rId5"/>
    <p:sldLayoutId id="214748368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pos="397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66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085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pos="39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31B5BD-642B-15A3-62C3-38A9DBC29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Hortobágy halomnevei</a:t>
            </a:r>
            <a:endParaRPr lang="en-H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26A29-11FB-BEE5-1BC6-72550AD698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/>
              <a:t>RESZEGI KATALIN</a:t>
            </a:r>
            <a:endParaRPr lang="en-HU" dirty="0"/>
          </a:p>
          <a:p>
            <a:r>
              <a:rPr lang="hu-HU" dirty="0"/>
              <a:t>EGYETEMI DOCENS</a:t>
            </a:r>
            <a:endParaRPr lang="en-HU" dirty="0"/>
          </a:p>
          <a:p>
            <a:endParaRPr lang="en-HU" dirty="0"/>
          </a:p>
        </p:txBody>
      </p:sp>
      <p:pic>
        <p:nvPicPr>
          <p:cNvPr id="14" name="Kép helye 13" descr="A képen kültéri, ég, felhő, természet látható&#10;&#10;Automatikusan generált leírás">
            <a:extLst>
              <a:ext uri="{FF2B5EF4-FFF2-40B4-BE49-F238E27FC236}">
                <a16:creationId xmlns:a16="http://schemas.microsoft.com/office/drawing/2014/main" id="{4E2839A7-67B2-2E1E-D7A4-C19ED10042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7145" r="71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0794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7F0F3-030A-DE76-826E-EB9C37CFD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C55D55-F4D1-F724-9759-8C2772AA023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/>
              <a:t>2.2. Személyhez való viszony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8209B-279C-8FC7-C61E-02D008B334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lvl="4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Birtokviszony, egyéb személyhez való viszony</a:t>
            </a:r>
          </a:p>
          <a:p>
            <a:pPr lvl="4">
              <a:spcAft>
                <a:spcPts val="200"/>
              </a:spcAft>
            </a:pPr>
            <a:r>
              <a:rPr lang="hu-HU" sz="24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21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Benedikó-laponyag</a:t>
            </a:r>
            <a:r>
              <a:rPr lang="hu-HU" sz="21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Gajdán-halom, </a:t>
            </a:r>
            <a:r>
              <a:rPr lang="hu-HU" sz="21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Lós-laponyag</a:t>
            </a:r>
            <a:r>
              <a:rPr lang="hu-HU" sz="21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Lovász-</a:t>
            </a:r>
            <a:r>
              <a:rPr lang="hu-HU" sz="21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laponyag</a:t>
            </a:r>
            <a:r>
              <a:rPr lang="hu-HU" sz="21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	</a:t>
            </a:r>
          </a:p>
          <a:p>
            <a:pPr lvl="4"/>
            <a:r>
              <a:rPr lang="hu-HU" sz="21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2100" i="1" dirty="0" err="1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Szaksz</a:t>
            </a:r>
            <a:r>
              <a:rPr lang="hu-HU" sz="21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-halom, Nagy </a:t>
            </a:r>
            <a:r>
              <a:rPr lang="hu-HU" sz="21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Imre-halom, Deák halom ~ Ferenc deák halma</a:t>
            </a:r>
          </a:p>
        </p:txBody>
      </p:sp>
    </p:spTree>
    <p:extLst>
      <p:ext uri="{BB962C8B-B14F-4D97-AF65-F5344CB8AC3E}">
        <p14:creationId xmlns:p14="http://schemas.microsoft.com/office/powerpoint/2010/main" val="2175138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4F35F-951C-8A36-0FD4-DA514F59A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60E926-5E66-C277-FBAF-813659499F1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/>
              <a:t>2.3. Élővilág, élettelen környezet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51B807-03FF-8EA0-7581-CF9B8B9D16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020213"/>
          </a:xfrm>
        </p:spPr>
        <p:txBody>
          <a:bodyPr/>
          <a:lstStyle/>
          <a:p>
            <a:pPr marL="342900" lvl="4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Növényvilág</a:t>
            </a:r>
          </a:p>
          <a:p>
            <a:pPr lvl="4">
              <a:spcAft>
                <a:spcPts val="600"/>
              </a:spcAft>
            </a:pPr>
            <a:r>
              <a:rPr lang="hu-HU" sz="1800" i="1" dirty="0">
                <a:effectLst/>
                <a:latin typeface="+mn-lt"/>
                <a:ea typeface="Aptos" panose="020B0004020202020204" pitchFamily="34" charset="0"/>
              </a:rPr>
              <a:t>	</a:t>
            </a:r>
            <a:r>
              <a:rPr lang="hu-HU" sz="20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Szőlő-halom, Borsós-</a:t>
            </a:r>
            <a:r>
              <a:rPr lang="hu-HU" sz="20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laponyag</a:t>
            </a:r>
            <a:r>
              <a:rPr lang="hu-HU" sz="20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Parajos-halom,</a:t>
            </a:r>
            <a:r>
              <a:rPr lang="hu-HU" sz="20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Kenderes-halom, Tökös-halom</a:t>
            </a:r>
            <a:endParaRPr lang="hu-HU" sz="2000" i="1" dirty="0"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4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Állatvilág</a:t>
            </a:r>
          </a:p>
          <a:p>
            <a:pPr lvl="4">
              <a:spcAft>
                <a:spcPts val="600"/>
              </a:spcAft>
            </a:pPr>
            <a:r>
              <a:rPr lang="hu-HU" sz="1800" i="1" dirty="0">
                <a:effectLst/>
                <a:latin typeface="+mn-lt"/>
                <a:ea typeface="Aptos" panose="020B0004020202020204" pitchFamily="34" charset="0"/>
              </a:rPr>
              <a:t>	</a:t>
            </a:r>
            <a:r>
              <a:rPr lang="hu-HU" sz="20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Bivaly-halom, Fürj-halom, Sólyom-halom, Bíbic-halom</a:t>
            </a:r>
          </a:p>
          <a:p>
            <a:pPr marL="342900" lvl="4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 környezet anyaga</a:t>
            </a:r>
          </a:p>
          <a:p>
            <a:pPr lvl="4"/>
            <a:r>
              <a:rPr lang="hu-HU" sz="2000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20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Köves-halom, Homok-domb</a:t>
            </a:r>
            <a:endParaRPr lang="hu-HU" sz="2000" dirty="0"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849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88F11-2C4E-8C5A-4410-83A3BBF52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E4765E83-AD86-3E19-67FB-2B9255AF0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631" y="3274142"/>
            <a:ext cx="7722732" cy="184155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9FC9230-611A-7CCD-CA78-631076C36D2F}"/>
              </a:ext>
            </a:extLst>
          </p:cNvPr>
          <p:cNvSpPr txBox="1"/>
          <p:nvPr/>
        </p:nvSpPr>
        <p:spPr>
          <a:xfrm>
            <a:off x="4404852" y="3569110"/>
            <a:ext cx="934064" cy="5840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71887F-DBA1-2C58-F1D6-27A44C0B719D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/>
              <a:t>2.4. Elsődleges perceptuális jegyek</a:t>
            </a:r>
            <a:endParaRPr lang="en-HU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F0E1510-DDB1-003C-CEA8-D3B7029EB7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020213"/>
          </a:xfrm>
        </p:spPr>
        <p:txBody>
          <a:bodyPr/>
          <a:lstStyle/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000000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Méret</a:t>
            </a:r>
          </a:p>
          <a:p>
            <a:pPr lvl="5">
              <a:spcAft>
                <a:spcPts val="200"/>
              </a:spcAft>
            </a:pPr>
            <a:r>
              <a:rPr lang="hu-HU" b="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Nagy-halom, Fél-halom</a:t>
            </a:r>
            <a:endParaRPr lang="hu-HU" sz="1900" i="1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hu-HU" sz="2200" b="0" dirty="0">
                <a:solidFill>
                  <a:srgbClr val="000000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Szín</a:t>
            </a:r>
          </a:p>
          <a:p>
            <a:pPr lvl="5">
              <a:spcAft>
                <a:spcPts val="200"/>
              </a:spcAft>
            </a:pPr>
            <a:r>
              <a:rPr lang="hu-HU" sz="24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Fekete-halom, Veres-halom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hu-HU" sz="2200" b="0" dirty="0">
                <a:solidFill>
                  <a:srgbClr val="000000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Alak</a:t>
            </a:r>
          </a:p>
          <a:p>
            <a:pPr lvl="6"/>
            <a:r>
              <a:rPr lang="hu-HU" sz="24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20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Görbe-Szék-halom, 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Lyukas-halom</a:t>
            </a:r>
          </a:p>
          <a:p>
            <a:pPr lvl="6">
              <a:spcAft>
                <a:spcPts val="200"/>
              </a:spcAft>
            </a:pPr>
            <a:endParaRPr lang="hu-HU" i="1" dirty="0"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6" indent="-342900">
              <a:buFont typeface="Arial" panose="020B0604020202020204" pitchFamily="34" charset="0"/>
              <a:buChar char="•"/>
            </a:pPr>
            <a:endParaRPr lang="hu-HU" sz="2200" b="0" dirty="0">
              <a:solidFill>
                <a:srgbClr val="00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6" indent="-342900">
              <a:buFont typeface="Arial" panose="020B0604020202020204" pitchFamily="34" charset="0"/>
              <a:buChar char="•"/>
            </a:pPr>
            <a:endParaRPr lang="hu-HU" sz="2200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6" indent="-342900">
              <a:buFont typeface="Arial" panose="020B0604020202020204" pitchFamily="34" charset="0"/>
              <a:buChar char="•"/>
            </a:pPr>
            <a:r>
              <a:rPr lang="hu-HU" sz="2200" b="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Egyéb érzékszervi benyomás</a:t>
            </a:r>
            <a:endParaRPr lang="hu-HU" sz="2200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7"/>
            <a:r>
              <a:rPr lang="hu-HU" sz="2400" b="0" dirty="0">
                <a:solidFill>
                  <a:srgbClr val="000000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Bőgő-halom</a:t>
            </a:r>
          </a:p>
          <a:p>
            <a:pPr lvl="7"/>
            <a:r>
              <a:rPr lang="hu-HU" sz="19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Rothadt-halom</a:t>
            </a:r>
            <a:endParaRPr lang="hu-HU" sz="1900" b="0" dirty="0">
              <a:solidFill>
                <a:srgbClr val="000000"/>
              </a:solidFill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535B343-D8F0-021B-E47B-93BB2ACEE4F1}"/>
              </a:ext>
            </a:extLst>
          </p:cNvPr>
          <p:cNvSpPr txBox="1"/>
          <p:nvPr/>
        </p:nvSpPr>
        <p:spPr>
          <a:xfrm>
            <a:off x="8436077" y="4790186"/>
            <a:ext cx="360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A hajdúnánási Lyukas-halom</a:t>
            </a:r>
          </a:p>
          <a:p>
            <a:pPr algn="r"/>
            <a:r>
              <a:rPr lang="hu-HU" sz="1300" dirty="0"/>
              <a:t>Ábra: Barczi – Horváth – Pető – Dani 2012</a:t>
            </a:r>
          </a:p>
        </p:txBody>
      </p:sp>
    </p:spTree>
    <p:extLst>
      <p:ext uri="{BB962C8B-B14F-4D97-AF65-F5344CB8AC3E}">
        <p14:creationId xmlns:p14="http://schemas.microsoft.com/office/powerpoint/2010/main" val="2152622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4BF0D-36A9-E40B-97F2-1796F0B8F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E010A7-0839-ADD9-9B53-2D0C1C876F5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/>
              <a:t>2.5. Több halom</a:t>
            </a:r>
            <a:endParaRPr lang="en-HU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3126718-2905-C2D9-A435-5D85FE996B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6154169" cy="4020213"/>
          </a:xfrm>
        </p:spPr>
        <p:txBody>
          <a:bodyPr/>
          <a:lstStyle/>
          <a:p>
            <a:pPr marL="342900" lvl="4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000000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Közös megjelölés</a:t>
            </a:r>
          </a:p>
          <a:p>
            <a:pPr lvl="5">
              <a:spcAft>
                <a:spcPts val="300"/>
              </a:spcAft>
            </a:pPr>
            <a:r>
              <a:rPr lang="hu-HU" b="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20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Kettős-halom, Hármas-halom, </a:t>
            </a:r>
          </a:p>
          <a:p>
            <a:pPr lvl="5">
              <a:spcAft>
                <a:spcPts val="600"/>
              </a:spcAft>
            </a:pPr>
            <a:r>
              <a:rPr lang="hu-HU" sz="20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20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Hét-</a:t>
            </a:r>
            <a:r>
              <a:rPr lang="hu-HU" sz="20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laponyag</a:t>
            </a:r>
            <a:r>
              <a:rPr lang="hu-HU" sz="20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Hármas-Kecskés-halom</a:t>
            </a:r>
            <a:endParaRPr lang="hu-HU" sz="2000" i="1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hu-HU" sz="22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Kis- / Nagy- </a:t>
            </a:r>
            <a:endParaRPr lang="hu-HU" sz="2200" b="0" i="1" dirty="0">
              <a:solidFill>
                <a:srgbClr val="000000"/>
              </a:solidFill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5"/>
            <a:r>
              <a:rPr lang="hu-HU" sz="24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Kis-Mérföldes-halom – Nagy-Mérföldes-halom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93A3E69-086B-22EB-8449-F302CBE80B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628"/>
          <a:stretch/>
        </p:blipFill>
        <p:spPr>
          <a:xfrm>
            <a:off x="6616917" y="826873"/>
            <a:ext cx="5310814" cy="531423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42CD1F9B-8668-D220-B327-95BD515DC0AF}"/>
              </a:ext>
            </a:extLst>
          </p:cNvPr>
          <p:cNvSpPr txBox="1"/>
          <p:nvPr/>
        </p:nvSpPr>
        <p:spPr>
          <a:xfrm>
            <a:off x="9023728" y="5806335"/>
            <a:ext cx="2954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Második katonai felmérés térképe</a:t>
            </a:r>
          </a:p>
        </p:txBody>
      </p:sp>
    </p:spTree>
    <p:extLst>
      <p:ext uri="{BB962C8B-B14F-4D97-AF65-F5344CB8AC3E}">
        <p14:creationId xmlns:p14="http://schemas.microsoft.com/office/powerpoint/2010/main" val="4078042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2E2A5-332C-9C19-1538-A6B828608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3BD403-432A-0889-1D77-48328814653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/>
              <a:t>2.6. Történetek</a:t>
            </a:r>
            <a:endParaRPr lang="en-H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7B47F71-2AD4-D5A7-F6E7-19C8E4EFCF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6111653" cy="4020213"/>
          </a:xfrm>
        </p:spPr>
        <p:txBody>
          <a:bodyPr/>
          <a:lstStyle/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000000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Kincs</a:t>
            </a:r>
          </a:p>
          <a:p>
            <a:pPr lvl="5">
              <a:spcAft>
                <a:spcPts val="300"/>
              </a:spcAft>
            </a:pPr>
            <a:r>
              <a:rPr lang="hu-HU" b="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Kincses-halom, Pénzes-halom, Lopó-halom</a:t>
            </a:r>
          </a:p>
          <a:p>
            <a:pPr lvl="5">
              <a:spcAft>
                <a:spcPts val="200"/>
              </a:spcAft>
            </a:pPr>
            <a:r>
              <a:rPr lang="hu-HU" sz="19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1500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„Azt tartják, hogy Szent György nap </a:t>
            </a:r>
            <a:r>
              <a:rPr lang="hu-HU" sz="1500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éjtszakáján</a:t>
            </a:r>
            <a:r>
              <a:rPr lang="hu-HU" sz="15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ki kell </a:t>
            </a:r>
            <a:endParaRPr lang="hu-HU" sz="1500" dirty="0"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5">
              <a:spcAft>
                <a:spcPts val="200"/>
              </a:spcAft>
            </a:pPr>
            <a:r>
              <a:rPr lang="hu-HU" sz="15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1500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erre a halomra ülni és figyelni, hogy </a:t>
            </a:r>
            <a:r>
              <a:rPr lang="hu-HU" sz="15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hol csapódik fel</a:t>
            </a:r>
            <a:endParaRPr lang="hu-HU" sz="1500" dirty="0"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5">
              <a:spcAft>
                <a:spcPts val="600"/>
              </a:spcAft>
            </a:pPr>
            <a:r>
              <a:rPr lang="hu-HU" sz="15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1500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 láng, mert ott kincs van elásva” (Molnár 1938).</a:t>
            </a:r>
            <a:endParaRPr lang="hu-HU" sz="1500" i="1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hu-HU" sz="2200" b="0" dirty="0">
                <a:solidFill>
                  <a:srgbClr val="000000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Nagy csaták</a:t>
            </a:r>
          </a:p>
          <a:p>
            <a:pPr lvl="5">
              <a:spcAft>
                <a:spcPts val="600"/>
              </a:spcAft>
            </a:pPr>
            <a:r>
              <a:rPr lang="hu-HU" sz="24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Rác-domb ~ Test-halom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hu-HU" sz="2200" b="0" dirty="0">
                <a:solidFill>
                  <a:srgbClr val="000000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Török idők</a:t>
            </a:r>
          </a:p>
          <a:p>
            <a:pPr lvl="5">
              <a:spcAft>
                <a:spcPts val="600"/>
              </a:spcAft>
            </a:pPr>
            <a:r>
              <a:rPr lang="hu-HU" sz="24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Kakas-halom, Strázsa-halom</a:t>
            </a:r>
            <a:endParaRPr lang="hu-HU" sz="2200" b="0" dirty="0">
              <a:solidFill>
                <a:srgbClr val="000000"/>
              </a:solidFill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hu-HU" sz="2200" b="0" dirty="0">
                <a:solidFill>
                  <a:srgbClr val="000000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 név által indukált történetek</a:t>
            </a:r>
          </a:p>
          <a:p>
            <a:pPr lvl="5"/>
            <a:r>
              <a:rPr lang="hu-HU" sz="24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Szálka-halom, Kárhozott-halom, Király-domb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hu-HU" sz="19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5"/>
            <a:endParaRPr lang="hu-HU" sz="1900" i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Kép 9" descr="A képen kültéri, fű, ég, fa látható&#10;&#10;Automatikusan generált leírás">
            <a:extLst>
              <a:ext uri="{FF2B5EF4-FFF2-40B4-BE49-F238E27FC236}">
                <a16:creationId xmlns:a16="http://schemas.microsoft.com/office/drawing/2014/main" id="{018B0546-A128-B1FC-4D02-BABE168740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00" t="13091" r="24799" b="10453"/>
          <a:stretch/>
        </p:blipFill>
        <p:spPr>
          <a:xfrm>
            <a:off x="6682749" y="897776"/>
            <a:ext cx="5244982" cy="5106129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03EED290-070F-3C63-B3A1-A376965119E5}"/>
              </a:ext>
            </a:extLst>
          </p:cNvPr>
          <p:cNvSpPr txBox="1"/>
          <p:nvPr/>
        </p:nvSpPr>
        <p:spPr>
          <a:xfrm>
            <a:off x="9938157" y="5502526"/>
            <a:ext cx="1989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>
                <a:solidFill>
                  <a:schemeClr val="bg1"/>
                </a:solidFill>
              </a:rPr>
              <a:t>Rác-domb</a:t>
            </a:r>
            <a:endParaRPr lang="hu-HU" sz="1300" dirty="0">
              <a:solidFill>
                <a:schemeClr val="bg1"/>
              </a:solidFill>
            </a:endParaRPr>
          </a:p>
          <a:p>
            <a:pPr algn="r"/>
            <a:r>
              <a:rPr lang="hu-HU" sz="1300" dirty="0">
                <a:solidFill>
                  <a:schemeClr val="bg1"/>
                </a:solidFill>
              </a:rPr>
              <a:t>Fotó: Reszegi Katalin</a:t>
            </a:r>
          </a:p>
        </p:txBody>
      </p:sp>
    </p:spTree>
    <p:extLst>
      <p:ext uri="{BB962C8B-B14F-4D97-AF65-F5344CB8AC3E}">
        <p14:creationId xmlns:p14="http://schemas.microsoft.com/office/powerpoint/2010/main" val="2984595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545DD-50CA-8CBC-C441-CB23A969A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04AED-EA58-FB86-BF2F-5FDC1546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8000" dirty="0"/>
              <a:t>3. Névföldrajzi, szóföldrajzi újdonságok</a:t>
            </a:r>
            <a:endParaRPr lang="en-HU" sz="8000" dirty="0"/>
          </a:p>
        </p:txBody>
      </p:sp>
    </p:spTree>
    <p:extLst>
      <p:ext uri="{BB962C8B-B14F-4D97-AF65-F5344CB8AC3E}">
        <p14:creationId xmlns:p14="http://schemas.microsoft.com/office/powerpoint/2010/main" val="3992833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E2406-9BDC-24F3-18BC-D8DE0063F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1C60C1-3F38-CDD1-8132-59776DBDF8D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/>
              <a:t>3. Földrajzi köznevek</a:t>
            </a:r>
            <a:endParaRPr lang="en-HU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2B6AF4D-A9FF-7840-4619-4660BB7B5C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020213"/>
          </a:xfrm>
        </p:spPr>
        <p:txBody>
          <a:bodyPr/>
          <a:lstStyle/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hu-HU" b="0" i="1" dirty="0">
                <a:solidFill>
                  <a:srgbClr val="000000"/>
                </a:solidFill>
                <a:effectLst/>
                <a:latin typeface="+mn-lt"/>
              </a:rPr>
              <a:t>Halom, </a:t>
            </a:r>
            <a:r>
              <a:rPr lang="hu-HU" b="0" i="1" dirty="0" err="1">
                <a:solidFill>
                  <a:srgbClr val="000000"/>
                </a:solidFill>
                <a:effectLst/>
                <a:latin typeface="+mn-lt"/>
              </a:rPr>
              <a:t>laponyag</a:t>
            </a:r>
            <a:r>
              <a:rPr lang="hu-HU" b="0" i="1" dirty="0">
                <a:solidFill>
                  <a:srgbClr val="000000"/>
                </a:solidFill>
                <a:effectLst/>
                <a:latin typeface="+mn-lt"/>
              </a:rPr>
              <a:t>, domb, hegy</a:t>
            </a:r>
          </a:p>
          <a:p>
            <a:pPr marL="342900" lvl="4" indent="-342900">
              <a:buFont typeface="Arial" panose="020B0604020202020204" pitchFamily="34" charset="0"/>
              <a:buChar char="•"/>
            </a:pPr>
            <a:endParaRPr lang="hu-HU" b="0" i="0" dirty="0">
              <a:solidFill>
                <a:srgbClr val="000000"/>
              </a:solidFill>
              <a:effectLst/>
              <a:latin typeface="+mn-lt"/>
            </a:endParaRPr>
          </a:p>
          <a:p>
            <a:pPr lvl="4">
              <a:spcAft>
                <a:spcPts val="500"/>
              </a:spcAft>
            </a:pPr>
            <a:r>
              <a:rPr lang="hu-HU" dirty="0">
                <a:solidFill>
                  <a:srgbClr val="000000"/>
                </a:solidFill>
                <a:latin typeface="+mn-lt"/>
              </a:rPr>
              <a:t>	</a:t>
            </a:r>
            <a:r>
              <a:rPr lang="hu-HU" i="1" dirty="0" err="1">
                <a:solidFill>
                  <a:srgbClr val="000000"/>
                </a:solidFill>
                <a:latin typeface="+mn-lt"/>
              </a:rPr>
              <a:t>laponyag</a:t>
            </a:r>
            <a:r>
              <a:rPr lang="hu-HU" i="1" dirty="0">
                <a:solidFill>
                  <a:srgbClr val="000000"/>
                </a:solidFill>
                <a:latin typeface="+mn-lt"/>
              </a:rPr>
              <a:t>  ~ </a:t>
            </a:r>
            <a:r>
              <a:rPr lang="hu-HU" sz="2200" i="1" dirty="0">
                <a:solidFill>
                  <a:srgbClr val="000000"/>
                </a:solidFill>
                <a:latin typeface="+mn-lt"/>
              </a:rPr>
              <a:t>lapos, lapály, lapít</a:t>
            </a:r>
          </a:p>
          <a:p>
            <a:pPr lvl="4">
              <a:spcAft>
                <a:spcPts val="500"/>
              </a:spcAft>
            </a:pPr>
            <a:r>
              <a:rPr lang="hu-HU" sz="2000" i="1" dirty="0">
                <a:solidFill>
                  <a:srgbClr val="000000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		</a:t>
            </a:r>
            <a:r>
              <a:rPr lang="hu-HU" sz="2200" i="1" dirty="0">
                <a:solidFill>
                  <a:srgbClr val="000000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=&gt; </a:t>
            </a:r>
            <a:r>
              <a:rPr lang="hu-HU" sz="2200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’árterületből, mocsárból kiemelkedő, rendszerint kör alakú, 		</a:t>
            </a:r>
            <a:r>
              <a:rPr lang="hu-HU" sz="22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     enyhén lejtős oldalú</a:t>
            </a:r>
            <a:r>
              <a:rPr lang="hu-HU" sz="2200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lapos domb’ – Tiszántúl </a:t>
            </a:r>
          </a:p>
          <a:p>
            <a:pPr lvl="4">
              <a:spcAft>
                <a:spcPts val="500"/>
              </a:spcAft>
            </a:pPr>
            <a:r>
              <a:rPr lang="hu-HU" sz="22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	            =&gt; ’völgy’ – a nyelvterület más részén</a:t>
            </a:r>
            <a:endParaRPr lang="hu-HU" sz="2200" dirty="0"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4">
              <a:spcAft>
                <a:spcPts val="600"/>
              </a:spcAft>
            </a:pPr>
            <a:r>
              <a:rPr lang="hu-HU" sz="2200" b="0" i="1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	        </a:t>
            </a:r>
            <a:r>
              <a:rPr lang="hu-HU" sz="22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jelentéshatár Hajdúnánáson:</a:t>
            </a:r>
          </a:p>
          <a:p>
            <a:pPr lvl="4">
              <a:spcAft>
                <a:spcPts val="600"/>
              </a:spcAft>
            </a:pPr>
            <a:r>
              <a:rPr lang="hu-HU" sz="22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		     18. század: </a:t>
            </a:r>
            <a:r>
              <a:rPr lang="hu-HU" sz="2200" i="1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Süldős-</a:t>
            </a:r>
            <a:r>
              <a:rPr lang="hu-HU" sz="2200" i="1" dirty="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laponyag</a:t>
            </a:r>
            <a:r>
              <a:rPr lang="hu-HU" sz="2200" i="1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Vágott-</a:t>
            </a:r>
            <a:r>
              <a:rPr lang="hu-HU" sz="2200" i="1" dirty="0" err="1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laponyag</a:t>
            </a:r>
            <a:r>
              <a:rPr lang="hu-HU" sz="2200" i="1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20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halomnevek</a:t>
            </a:r>
          </a:p>
          <a:p>
            <a:pPr lvl="4"/>
            <a:r>
              <a:rPr lang="hu-HU" sz="22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		     </a:t>
            </a:r>
            <a:r>
              <a:rPr lang="hu-HU" sz="2200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’alacsonyabb fekvésű földterület, lapos’ jelentés is</a:t>
            </a:r>
          </a:p>
        </p:txBody>
      </p:sp>
    </p:spTree>
    <p:extLst>
      <p:ext uri="{BB962C8B-B14F-4D97-AF65-F5344CB8AC3E}">
        <p14:creationId xmlns:p14="http://schemas.microsoft.com/office/powerpoint/2010/main" val="4215528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8B39C-A70C-2990-01B5-5233524FF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69294-D0E9-FEDB-A8BA-2271D12E0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8000" dirty="0"/>
              <a:t>4. Helynévi szinonímia</a:t>
            </a:r>
            <a:endParaRPr lang="en-HU" sz="8000" dirty="0"/>
          </a:p>
        </p:txBody>
      </p:sp>
    </p:spTree>
    <p:extLst>
      <p:ext uri="{BB962C8B-B14F-4D97-AF65-F5344CB8AC3E}">
        <p14:creationId xmlns:p14="http://schemas.microsoft.com/office/powerpoint/2010/main" val="3416557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DE929-CCFA-CA92-3DFB-46B5F55B6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C27220-B5D2-835C-E93F-4B3CAE62CFE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/>
              <a:t>4.1. A helynevek funkciója</a:t>
            </a:r>
            <a:endParaRPr lang="en-HU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C7A23E5-BA93-F3E7-FEB2-07ED825B64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020213"/>
          </a:xfrm>
        </p:spPr>
        <p:txBody>
          <a:bodyPr/>
          <a:lstStyle/>
          <a:p>
            <a:pPr marL="342900" lvl="4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+mn-lt"/>
              </a:rPr>
              <a:t>Azonosítás</a:t>
            </a:r>
          </a:p>
          <a:p>
            <a:pPr lvl="4">
              <a:spcAft>
                <a:spcPts val="600"/>
              </a:spcAft>
            </a:pPr>
            <a:r>
              <a:rPr lang="hu-HU" dirty="0">
                <a:solidFill>
                  <a:srgbClr val="000000"/>
                </a:solidFill>
                <a:latin typeface="+mn-lt"/>
              </a:rPr>
              <a:t>	egy hely – egy név</a:t>
            </a:r>
          </a:p>
          <a:p>
            <a:pPr marL="342900" lvl="4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+mn-lt"/>
              </a:rPr>
              <a:t>DE: többnevűség</a:t>
            </a:r>
          </a:p>
          <a:p>
            <a:pPr lvl="4">
              <a:spcAft>
                <a:spcPts val="400"/>
              </a:spcAft>
            </a:pPr>
            <a:r>
              <a:rPr lang="hu-HU" dirty="0">
                <a:solidFill>
                  <a:srgbClr val="000000"/>
                </a:solidFill>
                <a:latin typeface="+mn-lt"/>
              </a:rPr>
              <a:t>	</a:t>
            </a:r>
            <a:r>
              <a:rPr lang="hu-HU" sz="2300" dirty="0">
                <a:solidFill>
                  <a:srgbClr val="000000"/>
                </a:solidFill>
                <a:latin typeface="+mn-lt"/>
              </a:rPr>
              <a:t>ellentmond a tulajdonnév elsődleges funkciójának</a:t>
            </a:r>
          </a:p>
          <a:p>
            <a:pPr lvl="4">
              <a:spcAft>
                <a:spcPts val="400"/>
              </a:spcAft>
            </a:pPr>
            <a:r>
              <a:rPr lang="hu-HU" sz="2300" dirty="0">
                <a:solidFill>
                  <a:srgbClr val="000000"/>
                </a:solidFill>
                <a:latin typeface="+mn-lt"/>
              </a:rPr>
              <a:t>	ellentmond a nyelvi gazdaságosságnak</a:t>
            </a:r>
            <a:endParaRPr lang="hu-HU" dirty="0">
              <a:solidFill>
                <a:srgbClr val="000000"/>
              </a:solidFill>
              <a:latin typeface="+mn-lt"/>
            </a:endParaRPr>
          </a:p>
          <a:p>
            <a:pPr marL="342900" lvl="4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hu-HU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42900" lvl="4" indent="-342900">
              <a:buFont typeface="Arial" panose="020B0604020202020204" pitchFamily="34" charset="0"/>
              <a:buChar char="•"/>
            </a:pPr>
            <a:endParaRPr lang="hu-HU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3D8C96A-0C83-F114-519F-1117812DEBE7}"/>
              </a:ext>
            </a:extLst>
          </p:cNvPr>
          <p:cNvSpPr txBox="1"/>
          <p:nvPr/>
        </p:nvSpPr>
        <p:spPr>
          <a:xfrm>
            <a:off x="9093665" y="3429000"/>
            <a:ext cx="168618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/>
              <a:t>univerzális</a:t>
            </a:r>
          </a:p>
        </p:txBody>
      </p:sp>
      <p:sp>
        <p:nvSpPr>
          <p:cNvPr id="7" name="Nyíl: balra-jobbra mutató 6">
            <a:extLst>
              <a:ext uri="{FF2B5EF4-FFF2-40B4-BE49-F238E27FC236}">
                <a16:creationId xmlns:a16="http://schemas.microsoft.com/office/drawing/2014/main" id="{E10D51A5-19B3-21A5-9444-5F21738B50C7}"/>
              </a:ext>
            </a:extLst>
          </p:cNvPr>
          <p:cNvSpPr/>
          <p:nvPr/>
        </p:nvSpPr>
        <p:spPr>
          <a:xfrm>
            <a:off x="8405768" y="3523377"/>
            <a:ext cx="545285" cy="269278"/>
          </a:xfrm>
          <a:prstGeom prst="leftRightArrow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5586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814FF-F1A0-E3C6-21CF-87D73AB13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27EE53-BDE4-1FAF-93B6-5110B772A75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/>
              <a:t>4.2. Többnevűség a halomnevek körében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45EE742-448E-C644-3373-2C698DB72D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096" y="1940011"/>
            <a:ext cx="11090636" cy="4020213"/>
          </a:xfrm>
        </p:spPr>
        <p:txBody>
          <a:bodyPr/>
          <a:lstStyle/>
          <a:p>
            <a:pPr marL="342900" lvl="4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+mn-lt"/>
              </a:rPr>
              <a:t>Dél-alföldi halmok: 8-10 név</a:t>
            </a:r>
          </a:p>
          <a:p>
            <a:pPr lvl="4">
              <a:spcAft>
                <a:spcPts val="400"/>
              </a:spcAft>
            </a:pPr>
            <a:r>
              <a:rPr lang="hu-HU" sz="2000" dirty="0">
                <a:solidFill>
                  <a:srgbClr val="000000"/>
                </a:solidFill>
                <a:latin typeface="+mn-lt"/>
              </a:rPr>
              <a:t>	</a:t>
            </a:r>
            <a:r>
              <a:rPr lang="hu-HU" sz="1750" i="1" dirty="0">
                <a:latin typeface="+mn-lt"/>
              </a:rPr>
              <a:t>Tőkei-halom ~ Magyar-Tőkei-halom ~ Nagy-halom ~ Tőke-halom ~ Alsó-Jámbor-halom ~ Liba-halom</a:t>
            </a:r>
          </a:p>
          <a:p>
            <a:pPr lvl="4">
              <a:spcAft>
                <a:spcPts val="800"/>
              </a:spcAft>
            </a:pPr>
            <a:r>
              <a:rPr lang="hu-HU" sz="1750" i="1" dirty="0">
                <a:latin typeface="+mn-lt"/>
              </a:rPr>
              <a:t>	Vigyázó-halom ~ Vigyázó ~ </a:t>
            </a:r>
            <a:r>
              <a:rPr lang="hu-HU" sz="1750" i="1" dirty="0" err="1">
                <a:latin typeface="+mn-lt"/>
              </a:rPr>
              <a:t>İr</a:t>
            </a:r>
            <a:r>
              <a:rPr lang="hu-HU" sz="1750" i="1" dirty="0">
                <a:latin typeface="+mn-lt"/>
              </a:rPr>
              <a:t>-halom ~ Szántó-halom ~ Kálvária ~ Temető-halom ~ Kálvária-halom</a:t>
            </a:r>
          </a:p>
          <a:p>
            <a:pPr lvl="4">
              <a:spcAft>
                <a:spcPts val="800"/>
              </a:spcAft>
            </a:pPr>
            <a:r>
              <a:rPr lang="hu-HU" sz="1750" i="1" dirty="0">
                <a:solidFill>
                  <a:srgbClr val="000000"/>
                </a:solidFill>
                <a:latin typeface="+mn-lt"/>
              </a:rPr>
              <a:t>	</a:t>
            </a:r>
            <a:r>
              <a:rPr lang="hu-HU" sz="1750" dirty="0">
                <a:solidFill>
                  <a:srgbClr val="000000"/>
                </a:solidFill>
                <a:latin typeface="+mn-lt"/>
              </a:rPr>
              <a:t>(Bede Ádám 2008)</a:t>
            </a:r>
            <a:endParaRPr lang="hu-HU" sz="1750" i="1" dirty="0">
              <a:solidFill>
                <a:srgbClr val="000000"/>
              </a:solidFill>
              <a:latin typeface="+mn-lt"/>
            </a:endParaRPr>
          </a:p>
          <a:p>
            <a:pPr marL="342900" lvl="4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+mn-lt"/>
              </a:rPr>
              <a:t>Két hajdú-bihari járás: 1-4 név</a:t>
            </a:r>
          </a:p>
          <a:p>
            <a:pPr lvl="4">
              <a:spcAft>
                <a:spcPts val="200"/>
              </a:spcAf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	</a:t>
            </a:r>
            <a:r>
              <a:rPr lang="hu-HU" sz="1750" i="1" dirty="0">
                <a:solidFill>
                  <a:srgbClr val="000000"/>
                </a:solidFill>
                <a:latin typeface="+mn-lt"/>
              </a:rPr>
              <a:t>Kárhozott-halom ~ Szőlő-halom ~ Nagy-halom</a:t>
            </a:r>
          </a:p>
          <a:p>
            <a:pPr lvl="4">
              <a:spcBef>
                <a:spcPts val="1200"/>
              </a:spcBef>
              <a:spcAft>
                <a:spcPts val="200"/>
              </a:spcAft>
            </a:pPr>
            <a:r>
              <a:rPr lang="hu-HU" dirty="0">
                <a:solidFill>
                  <a:srgbClr val="000000"/>
                </a:solidFill>
                <a:latin typeface="+mn-lt"/>
              </a:rPr>
              <a:t>&lt;= Adatolás bizonytalanságai + területi különbségek</a:t>
            </a:r>
          </a:p>
          <a:p>
            <a:pPr marL="342900" lvl="4" indent="-34290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+mn-lt"/>
              </a:rPr>
              <a:t>Érdemes a korábbi elemzések eredményeit is felülvizsgálni – a névhasználat sajátosságait figyelembe véve</a:t>
            </a:r>
          </a:p>
          <a:p>
            <a:pPr lvl="5">
              <a:spcBef>
                <a:spcPts val="300"/>
              </a:spcBef>
            </a:pPr>
            <a:r>
              <a:rPr lang="hu-HU" sz="2000" dirty="0">
                <a:solidFill>
                  <a:srgbClr val="000000"/>
                </a:solidFill>
                <a:latin typeface="+mn-lt"/>
              </a:rPr>
              <a:t>	a területi helynévszótárak alapján</a:t>
            </a:r>
          </a:p>
        </p:txBody>
      </p:sp>
    </p:spTree>
    <p:extLst>
      <p:ext uri="{BB962C8B-B14F-4D97-AF65-F5344CB8AC3E}">
        <p14:creationId xmlns:p14="http://schemas.microsoft.com/office/powerpoint/2010/main" val="1462141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9EECD-2059-3DEF-0A72-16B2427D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8000" dirty="0"/>
              <a:t>1. Bevezetés</a:t>
            </a:r>
            <a:br>
              <a:rPr lang="hu-HU" sz="8000" dirty="0"/>
            </a:br>
            <a:r>
              <a:rPr lang="hu-HU" sz="8000" dirty="0"/>
              <a:t>A halmok</a:t>
            </a:r>
            <a:endParaRPr lang="en-HU" sz="8000" dirty="0"/>
          </a:p>
        </p:txBody>
      </p:sp>
    </p:spTree>
    <p:extLst>
      <p:ext uri="{BB962C8B-B14F-4D97-AF65-F5344CB8AC3E}">
        <p14:creationId xmlns:p14="http://schemas.microsoft.com/office/powerpoint/2010/main" val="361075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CAD5A-F3D5-8F17-66FD-90A4BA6F1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2755D-A07C-353F-0C3C-D1337521E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8000" dirty="0"/>
              <a:t>5. Más tudományterületek </a:t>
            </a:r>
            <a:endParaRPr lang="en-HU" sz="8000" dirty="0"/>
          </a:p>
        </p:txBody>
      </p:sp>
    </p:spTree>
    <p:extLst>
      <p:ext uri="{BB962C8B-B14F-4D97-AF65-F5344CB8AC3E}">
        <p14:creationId xmlns:p14="http://schemas.microsoft.com/office/powerpoint/2010/main" val="791414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1D49-4FE3-EBFC-B8DD-4AF6FC551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173C58-9359-D1A0-9E86-53EF165AC54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/>
              <a:t>5. Más tudományterületek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04BE0-3952-1A9A-9878-A9F8912D43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4">
              <a:spcAft>
                <a:spcPts val="500"/>
              </a:spcAft>
            </a:pPr>
            <a:r>
              <a:rPr lang="hu-HU" dirty="0">
                <a:solidFill>
                  <a:srgbClr val="000000"/>
                </a:solidFill>
                <a:latin typeface="+mn-lt"/>
              </a:rPr>
              <a:t>A halmok</a:t>
            </a:r>
          </a:p>
          <a:p>
            <a:pPr marL="342900" lvl="4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történeti-kulturális értéke</a:t>
            </a:r>
          </a:p>
          <a:p>
            <a:pPr marL="342900" lvl="4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botanikai és zoológiai jelentősége</a:t>
            </a:r>
          </a:p>
          <a:p>
            <a:pPr marL="342900" lvl="4" indent="-342900">
              <a:spcAft>
                <a:spcPts val="900"/>
              </a:spcAft>
              <a:buFont typeface="Symbol" panose="05050102010706020507" pitchFamily="18" charset="2"/>
              <a:buChar char="Þ"/>
            </a:pPr>
            <a:r>
              <a:rPr lang="hu-HU" dirty="0">
                <a:solidFill>
                  <a:srgbClr val="000000"/>
                </a:solidFill>
                <a:latin typeface="+mn-lt"/>
              </a:rPr>
              <a:t> Törvényi védelem</a:t>
            </a:r>
          </a:p>
          <a:p>
            <a:pPr marL="342900" lvl="4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rgbClr val="000000"/>
                </a:solidFill>
                <a:latin typeface="+mn-lt"/>
              </a:rPr>
              <a:t>Halomkataszterek</a:t>
            </a:r>
          </a:p>
          <a:p>
            <a:pPr lvl="4">
              <a:spcAft>
                <a:spcPts val="500"/>
              </a:spcAft>
            </a:pPr>
            <a:r>
              <a:rPr lang="hu-HU" dirty="0">
                <a:solidFill>
                  <a:srgbClr val="000000"/>
                </a:solidFill>
                <a:latin typeface="+mn-lt"/>
              </a:rPr>
              <a:t>	</a:t>
            </a:r>
            <a:r>
              <a:rPr lang="hu-HU" sz="2200" dirty="0">
                <a:solidFill>
                  <a:srgbClr val="000000"/>
                </a:solidFill>
                <a:latin typeface="+mn-lt"/>
              </a:rPr>
              <a:t>régi térképek</a:t>
            </a:r>
          </a:p>
          <a:p>
            <a:pPr lvl="4">
              <a:spcAft>
                <a:spcPts val="500"/>
              </a:spcAft>
            </a:pPr>
            <a:r>
              <a:rPr lang="hu-HU" sz="2200" dirty="0">
                <a:solidFill>
                  <a:srgbClr val="000000"/>
                </a:solidFill>
                <a:latin typeface="+mn-lt"/>
              </a:rPr>
              <a:t>	helynévgyűjtések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3D6BA6A-426A-938D-41B7-6DD658F8E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492" y="298575"/>
            <a:ext cx="5082840" cy="357506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2FE45F9-FE6F-BC83-4675-B1FCAC324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788" y="3429000"/>
            <a:ext cx="4578486" cy="323494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596C0C86-059D-2B9F-9EDE-1280FF29CB2C}"/>
              </a:ext>
            </a:extLst>
          </p:cNvPr>
          <p:cNvSpPr txBox="1"/>
          <p:nvPr/>
        </p:nvSpPr>
        <p:spPr>
          <a:xfrm>
            <a:off x="10145274" y="6157932"/>
            <a:ext cx="1912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Képek forrása: termeszetvedelem.hu</a:t>
            </a:r>
          </a:p>
        </p:txBody>
      </p:sp>
    </p:spTree>
    <p:extLst>
      <p:ext uri="{BB962C8B-B14F-4D97-AF65-F5344CB8AC3E}">
        <p14:creationId xmlns:p14="http://schemas.microsoft.com/office/powerpoint/2010/main" val="1542837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;p3">
            <a:extLst>
              <a:ext uri="{FF2B5EF4-FFF2-40B4-BE49-F238E27FC236}">
                <a16:creationId xmlns:a16="http://schemas.microsoft.com/office/drawing/2014/main" id="{944C74B0-D5A9-D15E-2FAE-02CE8FDFCCF7}"/>
              </a:ext>
            </a:extLst>
          </p:cNvPr>
          <p:cNvSpPr txBox="1">
            <a:spLocks/>
          </p:cNvSpPr>
          <p:nvPr/>
        </p:nvSpPr>
        <p:spPr>
          <a:xfrm>
            <a:off x="278681" y="1026311"/>
            <a:ext cx="5786105" cy="206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800" b="0" i="0" u="none" strike="noStrike" cap="none">
                <a:solidFill>
                  <a:schemeClr val="bg1"/>
                </a:solidFill>
                <a:latin typeface="Amen Display" pitchFamily="2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4400" dirty="0">
                <a:solidFill>
                  <a:srgbClr val="0046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Köszönöm</a:t>
            </a:r>
          </a:p>
          <a:p>
            <a:r>
              <a:rPr lang="hu-HU" sz="4400" dirty="0">
                <a:solidFill>
                  <a:srgbClr val="0046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figyelmet!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04634-CD36-0BD1-CE1E-BFB859FD611D}"/>
              </a:ext>
            </a:extLst>
          </p:cNvPr>
          <p:cNvSpPr txBox="1">
            <a:spLocks/>
          </p:cNvSpPr>
          <p:nvPr/>
        </p:nvSpPr>
        <p:spPr>
          <a:xfrm>
            <a:off x="301560" y="3120101"/>
            <a:ext cx="5448186" cy="74844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sz="1600" dirty="0">
                <a:solidFill>
                  <a:srgbClr val="004663"/>
                </a:solidFill>
              </a:rPr>
              <a:t>2024. </a:t>
            </a:r>
            <a:r>
              <a:rPr lang="hu-HU" sz="1600" dirty="0">
                <a:solidFill>
                  <a:srgbClr val="004663"/>
                </a:solidFill>
              </a:rPr>
              <a:t>nov</a:t>
            </a:r>
            <a:r>
              <a:rPr lang="en-GB" sz="1600" dirty="0">
                <a:solidFill>
                  <a:srgbClr val="004663"/>
                </a:solidFill>
              </a:rPr>
              <a:t>ember </a:t>
            </a:r>
            <a:r>
              <a:rPr lang="hu-HU" sz="1600" dirty="0">
                <a:solidFill>
                  <a:srgbClr val="004663"/>
                </a:solidFill>
              </a:rPr>
              <a:t>6</a:t>
            </a:r>
            <a:r>
              <a:rPr lang="en-GB" sz="1600" dirty="0">
                <a:solidFill>
                  <a:srgbClr val="004663"/>
                </a:solidFill>
              </a:rPr>
              <a:t>.</a:t>
            </a:r>
          </a:p>
        </p:txBody>
      </p:sp>
      <p:pic>
        <p:nvPicPr>
          <p:cNvPr id="5" name="Kép helye 4" descr="A képen kültéri, ég, fű, növény látható&#10;&#10;Automatikusan generált leírás">
            <a:extLst>
              <a:ext uri="{FF2B5EF4-FFF2-40B4-BE49-F238E27FC236}">
                <a16:creationId xmlns:a16="http://schemas.microsoft.com/office/drawing/2014/main" id="{3E32F77D-2F8A-642A-789B-6591A40052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078" r="8078"/>
          <a:stretch>
            <a:fillRect/>
          </a:stretch>
        </p:blipFill>
        <p:spPr/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F970B12B-850B-3F30-404A-D7ED3FDA4BDE}"/>
              </a:ext>
            </a:extLst>
          </p:cNvPr>
          <p:cNvSpPr txBox="1"/>
          <p:nvPr/>
        </p:nvSpPr>
        <p:spPr>
          <a:xfrm>
            <a:off x="9932713" y="6034977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err="1">
                <a:solidFill>
                  <a:schemeClr val="bg1"/>
                </a:solidFill>
              </a:rPr>
              <a:t>Vidi</a:t>
            </a:r>
            <a:r>
              <a:rPr lang="hu-HU" dirty="0">
                <a:solidFill>
                  <a:schemeClr val="bg1"/>
                </a:solidFill>
              </a:rPr>
              <a:t>-halom</a:t>
            </a:r>
          </a:p>
          <a:p>
            <a:pPr algn="r"/>
            <a:r>
              <a:rPr lang="hu-HU" sz="1300" dirty="0">
                <a:solidFill>
                  <a:schemeClr val="bg1"/>
                </a:solidFill>
              </a:rPr>
              <a:t>Fotó: Reszegi Katalin</a:t>
            </a:r>
          </a:p>
        </p:txBody>
      </p:sp>
    </p:spTree>
    <p:extLst>
      <p:ext uri="{BB962C8B-B14F-4D97-AF65-F5344CB8AC3E}">
        <p14:creationId xmlns:p14="http://schemas.microsoft.com/office/powerpoint/2010/main" val="2643900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3B374-33C0-F22E-21A2-CB3887D2CE4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/>
              <a:t>1.1. A halmok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9A91F-7491-E65A-B88C-4FE2C3B7E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dirty="0"/>
              <a:t>Az alföldi táj tökéles síkságát megtörő jellegzetes tájképi elemek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pPr>
              <a:spcAft>
                <a:spcPts val="400"/>
              </a:spcAft>
            </a:pPr>
            <a:r>
              <a:rPr lang="hu-HU" dirty="0"/>
              <a:t>Többnyire ember alkotta kiemelkedések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/>
              <a:t>lovas-nomád népek ősi sírhelyei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/>
              <a:t>lakóhalmok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/>
              <a:t>tömegsírok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épületek magasítására szolgáló halmok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egyéb természetes és mesterséges kiemelkedések</a:t>
            </a:r>
          </a:p>
          <a:p>
            <a:pPr marL="342900" lvl="4" indent="-342900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F3CF084-D70E-0C70-8FC9-280448A10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26932" r="2980" b="8551"/>
          <a:stretch/>
        </p:blipFill>
        <p:spPr bwMode="auto">
          <a:xfrm>
            <a:off x="6410848" y="2407640"/>
            <a:ext cx="5516883" cy="30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5569A4C-9312-1B71-170D-364AB799C765}"/>
              </a:ext>
            </a:extLst>
          </p:cNvPr>
          <p:cNvSpPr txBox="1"/>
          <p:nvPr/>
        </p:nvSpPr>
        <p:spPr>
          <a:xfrm>
            <a:off x="10179318" y="4687342"/>
            <a:ext cx="174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Grafika: </a:t>
            </a:r>
          </a:p>
          <a:p>
            <a:pPr algn="r"/>
            <a:r>
              <a:rPr lang="hu-HU" dirty="0"/>
              <a:t>Bába Imre</a:t>
            </a:r>
          </a:p>
        </p:txBody>
      </p:sp>
    </p:spTree>
    <p:extLst>
      <p:ext uri="{BB962C8B-B14F-4D97-AF65-F5344CB8AC3E}">
        <p14:creationId xmlns:p14="http://schemas.microsoft.com/office/powerpoint/2010/main" val="985603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A250D-AEA3-FD4D-4DF6-1415C2887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79FD80-EB88-3360-5EDB-63E753406776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/>
              <a:t>1.2. A halmok későbbi funkciói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C1814-9F38-801B-39C5-CA6CF410B0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lvl="2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/>
              <a:t>Tájékozódási pontok – </a:t>
            </a:r>
          </a:p>
          <a:p>
            <a:pPr lvl="2">
              <a:spcAft>
                <a:spcPts val="400"/>
              </a:spcAft>
            </a:pPr>
            <a:r>
              <a:rPr lang="hu-HU" dirty="0"/>
              <a:t>	a kognitív térkép fontos szervező elemei</a:t>
            </a:r>
          </a:p>
          <a:p>
            <a:pPr marL="342900" lvl="2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/>
              <a:t>Őrhelyek</a:t>
            </a:r>
          </a:p>
          <a:p>
            <a:pPr marL="342900" lvl="2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/>
              <a:t>Határhalmok</a:t>
            </a:r>
          </a:p>
          <a:p>
            <a:pPr marL="342900" lvl="2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/>
              <a:t>Épületeket emeltek rájuk</a:t>
            </a:r>
          </a:p>
          <a:p>
            <a:pPr marL="342900" lvl="2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dirty="0"/>
              <a:t>Temetkezési helyek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hu-HU" dirty="0"/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hu-HU" dirty="0"/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hu-HU" dirty="0"/>
          </a:p>
          <a:p>
            <a:pPr lvl="2"/>
            <a:endParaRPr lang="hu-HU" dirty="0"/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hu-HU" dirty="0"/>
          </a:p>
          <a:p>
            <a:pPr marL="342900" lvl="4" indent="-342900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D288396-723A-73E7-D020-C13AC3C9E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5"/>
          <a:stretch/>
        </p:blipFill>
        <p:spPr bwMode="auto">
          <a:xfrm>
            <a:off x="7817617" y="625586"/>
            <a:ext cx="4009291" cy="534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1606267-2CAD-2561-244B-A82490EC6CA5}"/>
              </a:ext>
            </a:extLst>
          </p:cNvPr>
          <p:cNvSpPr txBox="1"/>
          <p:nvPr/>
        </p:nvSpPr>
        <p:spPr>
          <a:xfrm>
            <a:off x="7833310" y="5437004"/>
            <a:ext cx="3828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Zeleméri</a:t>
            </a:r>
            <a:r>
              <a:rPr lang="hu-HU" dirty="0">
                <a:solidFill>
                  <a:schemeClr val="bg1"/>
                </a:solidFill>
              </a:rPr>
              <a:t>-templomdomb</a:t>
            </a:r>
          </a:p>
          <a:p>
            <a:r>
              <a:rPr lang="hu-HU" sz="1300" dirty="0">
                <a:solidFill>
                  <a:schemeClr val="bg1"/>
                </a:solidFill>
              </a:rPr>
              <a:t>wikimapia.org</a:t>
            </a:r>
          </a:p>
        </p:txBody>
      </p:sp>
    </p:spTree>
    <p:extLst>
      <p:ext uri="{BB962C8B-B14F-4D97-AF65-F5344CB8AC3E}">
        <p14:creationId xmlns:p14="http://schemas.microsoft.com/office/powerpoint/2010/main" val="2373907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1E97A-F563-F29E-DBAB-32E789585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62E0CA-6426-FE5A-7984-E442697B76C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97268" y="777244"/>
            <a:ext cx="11397464" cy="1025412"/>
          </a:xfrm>
        </p:spPr>
        <p:txBody>
          <a:bodyPr/>
          <a:lstStyle/>
          <a:p>
            <a:r>
              <a:rPr lang="hu-HU" dirty="0"/>
              <a:t>1.3. A halomnevek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C185E-D9CD-3223-5271-2C18A57EE5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lvl="4" indent="-342900">
              <a:spcAft>
                <a:spcPts val="400"/>
              </a:spcAft>
              <a:buFont typeface="Symbol" panose="05050102010706020507" pitchFamily="18" charset="2"/>
              <a:buChar char="Þ"/>
            </a:pPr>
            <a:r>
              <a:rPr lang="hu-HU" dirty="0"/>
              <a:t> A halmok jellemzően nevet is kaptak </a:t>
            </a:r>
          </a:p>
          <a:p>
            <a:pPr lvl="5">
              <a:spcAft>
                <a:spcPts val="400"/>
              </a:spcAft>
            </a:pPr>
            <a:endParaRPr lang="hu-HU" sz="2400" dirty="0"/>
          </a:p>
          <a:p>
            <a:pPr lvl="4">
              <a:spcAft>
                <a:spcPts val="400"/>
              </a:spcAft>
            </a:pPr>
            <a:endParaRPr lang="hu-HU" dirty="0">
              <a:solidFill>
                <a:srgbClr val="000000"/>
              </a:solidFill>
              <a:latin typeface="+mj-lt"/>
            </a:endParaRPr>
          </a:p>
          <a:p>
            <a:pPr lvl="4">
              <a:spcAft>
                <a:spcPts val="400"/>
              </a:spcAft>
            </a:pPr>
            <a:endParaRPr lang="hu-HU" dirty="0">
              <a:solidFill>
                <a:srgbClr val="000000"/>
              </a:solidFill>
              <a:latin typeface="+mj-lt"/>
            </a:endParaRPr>
          </a:p>
          <a:p>
            <a:pPr lvl="4">
              <a:spcAft>
                <a:spcPts val="400"/>
              </a:spcAft>
            </a:pPr>
            <a:endParaRPr lang="hu-HU" dirty="0">
              <a:solidFill>
                <a:srgbClr val="000000"/>
              </a:solidFill>
              <a:latin typeface="+mj-lt"/>
            </a:endParaRPr>
          </a:p>
          <a:p>
            <a:pPr marL="342900" lvl="4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</a:rPr>
              <a:t>A helynévgyűjtések jelentősége</a:t>
            </a:r>
          </a:p>
          <a:p>
            <a:pPr lvl="4">
              <a:spcAft>
                <a:spcPts val="300"/>
              </a:spcAft>
            </a:pPr>
            <a:r>
              <a:rPr lang="hu-HU" dirty="0">
                <a:solidFill>
                  <a:srgbClr val="000000"/>
                </a:solidFill>
              </a:rPr>
              <a:t>	</a:t>
            </a:r>
            <a:r>
              <a:rPr lang="hu-HU" b="1" dirty="0"/>
              <a:t> · </a:t>
            </a:r>
            <a:r>
              <a:rPr lang="hu-HU" sz="2300" dirty="0">
                <a:solidFill>
                  <a:srgbClr val="000000"/>
                </a:solidFill>
              </a:rPr>
              <a:t>kiveszőben lévő kulturális ismeretanyag megőrzése</a:t>
            </a:r>
          </a:p>
          <a:p>
            <a:pPr lvl="4"/>
            <a:r>
              <a:rPr lang="hu-HU" sz="2300" dirty="0">
                <a:solidFill>
                  <a:srgbClr val="000000"/>
                </a:solidFill>
              </a:rPr>
              <a:t>	</a:t>
            </a:r>
            <a:r>
              <a:rPr lang="hu-HU" sz="2300" b="1" dirty="0"/>
              <a:t> · </a:t>
            </a:r>
            <a:r>
              <a:rPr lang="hu-HU" sz="2300" dirty="0">
                <a:solidFill>
                  <a:srgbClr val="000000"/>
                </a:solidFill>
              </a:rPr>
              <a:t>a helynevek elemzésével közelebb juthatunk </a:t>
            </a:r>
          </a:p>
          <a:p>
            <a:pPr lvl="4"/>
            <a:r>
              <a:rPr lang="hu-HU" sz="2300" dirty="0">
                <a:solidFill>
                  <a:srgbClr val="000000"/>
                </a:solidFill>
              </a:rPr>
              <a:t>	   a régi korok világához</a:t>
            </a:r>
          </a:p>
          <a:p>
            <a:pPr lvl="4"/>
            <a:endParaRPr lang="hu-HU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8" name="Picture 2" descr="Nem érhető el leírás a fényképhez.">
            <a:extLst>
              <a:ext uri="{FF2B5EF4-FFF2-40B4-BE49-F238E27FC236}">
                <a16:creationId xmlns:a16="http://schemas.microsoft.com/office/drawing/2014/main" id="{6CA937CF-E05D-4D9F-2BB5-9906F1569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446" y="3945658"/>
            <a:ext cx="2135098" cy="213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9F871C2A-E536-67CE-D4B9-12A1AE0DE062}"/>
              </a:ext>
            </a:extLst>
          </p:cNvPr>
          <p:cNvSpPr txBox="1"/>
          <p:nvPr/>
        </p:nvSpPr>
        <p:spPr>
          <a:xfrm>
            <a:off x="6509780" y="1932919"/>
            <a:ext cx="5270764" cy="1949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/>
              <a:t>↔	Névtelen halmok</a:t>
            </a:r>
          </a:p>
          <a:p>
            <a:pPr lvl="4"/>
            <a:r>
              <a:rPr lang="hu-HU" sz="2400" dirty="0"/>
              <a:t>	</a:t>
            </a:r>
            <a:endParaRPr lang="hu-HU" sz="2200" dirty="0"/>
          </a:p>
          <a:p>
            <a:pPr lvl="5">
              <a:spcAft>
                <a:spcPts val="400"/>
              </a:spcAft>
            </a:pPr>
            <a:r>
              <a:rPr lang="hu-HU" sz="2200" dirty="0"/>
              <a:t>	</a:t>
            </a:r>
          </a:p>
          <a:p>
            <a:pPr lvl="5">
              <a:spcAft>
                <a:spcPts val="400"/>
              </a:spcAft>
            </a:pPr>
            <a:endParaRPr lang="hu-HU" sz="2200" dirty="0"/>
          </a:p>
          <a:p>
            <a:pPr lvl="5">
              <a:spcAft>
                <a:spcPts val="400"/>
              </a:spcAft>
            </a:pPr>
            <a:r>
              <a:rPr lang="hu-HU" sz="2200" dirty="0"/>
              <a:t>					</a:t>
            </a:r>
            <a:endParaRPr lang="hu-HU" sz="2400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660E96F-5E89-937E-3057-E9F8D01FE144}"/>
              </a:ext>
            </a:extLst>
          </p:cNvPr>
          <p:cNvSpPr txBox="1"/>
          <p:nvPr/>
        </p:nvSpPr>
        <p:spPr>
          <a:xfrm>
            <a:off x="7433187" y="2364628"/>
            <a:ext cx="27825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/>
              <a:t>· </a:t>
            </a:r>
            <a:r>
              <a:rPr lang="hu-HU" sz="2200" dirty="0"/>
              <a:t>jellegtelen halmok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F2FAA06E-8828-B25F-7EB0-C812F2D93D82}"/>
              </a:ext>
            </a:extLst>
          </p:cNvPr>
          <p:cNvSpPr txBox="1"/>
          <p:nvPr/>
        </p:nvSpPr>
        <p:spPr>
          <a:xfrm>
            <a:off x="7433187" y="2759753"/>
            <a:ext cx="42088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/>
              <a:t>· </a:t>
            </a:r>
            <a:r>
              <a:rPr lang="hu-HU" sz="2200" dirty="0"/>
              <a:t>írásos említésük nem maradt      </a:t>
            </a:r>
          </a:p>
          <a:p>
            <a:r>
              <a:rPr lang="hu-HU" sz="2200" dirty="0"/>
              <a:t>  fenn, nevük feledésbe merült</a:t>
            </a:r>
          </a:p>
        </p:txBody>
      </p:sp>
    </p:spTree>
    <p:extLst>
      <p:ext uri="{BB962C8B-B14F-4D97-AF65-F5344CB8AC3E}">
        <p14:creationId xmlns:p14="http://schemas.microsoft.com/office/powerpoint/2010/main" val="1103876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AD115-F18B-C21B-7F82-0E206C286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A65BE3-8D56-FA12-EAC1-61E55C5DF01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/>
              <a:t>1.4. A vizsgálatba bevont halomnevek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DEA40-D7BE-6E4C-7F13-522D4EB13E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lvl="4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000000"/>
                </a:solidFill>
                <a:effectLst/>
                <a:latin typeface="+mn-lt"/>
              </a:rPr>
              <a:t>Két hortobágyi járás névanyaga</a:t>
            </a:r>
          </a:p>
          <a:p>
            <a:pPr lvl="4"/>
            <a:r>
              <a:rPr lang="hu-HU" b="0" i="0" dirty="0">
                <a:solidFill>
                  <a:srgbClr val="000000"/>
                </a:solidFill>
                <a:effectLst/>
                <a:latin typeface="+mn-lt"/>
              </a:rPr>
              <a:t>	</a:t>
            </a:r>
            <a:r>
              <a:rPr lang="hu-HU" sz="2300" b="0" i="0" dirty="0">
                <a:solidFill>
                  <a:srgbClr val="000000"/>
                </a:solidFill>
                <a:effectLst/>
                <a:latin typeface="+mn-lt"/>
              </a:rPr>
              <a:t>Hajdúnánási járás, Balmazújvárosi járás</a:t>
            </a:r>
          </a:p>
        </p:txBody>
      </p:sp>
      <p:pic>
        <p:nvPicPr>
          <p:cNvPr id="19460" name="Picture 4" descr="Hajdú-Bihar vármegye elhelyezkedése Magyarországon">
            <a:extLst>
              <a:ext uri="{FF2B5EF4-FFF2-40B4-BE49-F238E27FC236}">
                <a16:creationId xmlns:a16="http://schemas.microsoft.com/office/drawing/2014/main" id="{3DD4B8F0-10EF-8659-A77A-8E6D271C2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23" y="4621161"/>
            <a:ext cx="2708353" cy="191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681BCD35-5E8D-486F-2773-EEA3F56AC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765" y="1285166"/>
            <a:ext cx="3812575" cy="4163704"/>
          </a:xfrm>
          <a:prstGeom prst="rect">
            <a:avLst/>
          </a:prstGeom>
        </p:spPr>
      </p:pic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2DF3D919-9AB3-E316-03D3-88FD837B94DC}"/>
              </a:ext>
            </a:extLst>
          </p:cNvPr>
          <p:cNvCxnSpPr>
            <a:cxnSpLocks/>
          </p:cNvCxnSpPr>
          <p:nvPr/>
        </p:nvCxnSpPr>
        <p:spPr>
          <a:xfrm flipV="1">
            <a:off x="6611976" y="2369574"/>
            <a:ext cx="2738501" cy="27726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7B3C817D-DC96-A8FA-265D-2B971AA09570}"/>
              </a:ext>
            </a:extLst>
          </p:cNvPr>
          <p:cNvCxnSpPr>
            <a:cxnSpLocks/>
          </p:cNvCxnSpPr>
          <p:nvPr/>
        </p:nvCxnSpPr>
        <p:spPr>
          <a:xfrm>
            <a:off x="6611976" y="5237293"/>
            <a:ext cx="250252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039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B27C4-4DF4-F4CA-CB51-4CA4B02AC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D7241-942D-68DD-DB97-8F4F12DA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8000" dirty="0"/>
              <a:t>2. A nevekbe sűrített narratívák</a:t>
            </a:r>
            <a:endParaRPr lang="en-HU" sz="8000" dirty="0"/>
          </a:p>
        </p:txBody>
      </p:sp>
    </p:spTree>
    <p:extLst>
      <p:ext uri="{BB962C8B-B14F-4D97-AF65-F5344CB8AC3E}">
        <p14:creationId xmlns:p14="http://schemas.microsoft.com/office/powerpoint/2010/main" val="1643352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3D568-A7C9-A216-D458-A1E05564C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6F484D-C58C-FEA2-2BD2-3ADCEB920B9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/>
              <a:t>2. A helynevek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45A34-7915-0EE7-4CFC-63E02A2461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lvl="4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+mn-lt"/>
              </a:rPr>
              <a:t>a </a:t>
            </a:r>
            <a:r>
              <a:rPr lang="hu-HU" dirty="0" err="1">
                <a:solidFill>
                  <a:srgbClr val="000000"/>
                </a:solidFill>
                <a:latin typeface="+mn-lt"/>
              </a:rPr>
              <a:t>legszembetűnőbb</a:t>
            </a:r>
            <a:r>
              <a:rPr lang="hu-HU" dirty="0">
                <a:solidFill>
                  <a:srgbClr val="000000"/>
                </a:solidFill>
                <a:latin typeface="+mn-lt"/>
              </a:rPr>
              <a:t> tulajdonságokat fejezik ki</a:t>
            </a:r>
            <a:endParaRPr lang="hu-HU" b="0" i="0" dirty="0">
              <a:solidFill>
                <a:srgbClr val="000000"/>
              </a:solidFill>
              <a:effectLst/>
              <a:latin typeface="+mn-lt"/>
            </a:endParaRPr>
          </a:p>
          <a:p>
            <a:pPr lvl="4">
              <a:spcAft>
                <a:spcPts val="800"/>
              </a:spcAft>
            </a:pPr>
            <a:r>
              <a:rPr lang="hu-HU" b="0" i="1" dirty="0">
                <a:solidFill>
                  <a:srgbClr val="000000"/>
                </a:solidFill>
                <a:effectLst/>
                <a:latin typeface="+mn-lt"/>
              </a:rPr>
              <a:t>	</a:t>
            </a:r>
            <a:r>
              <a:rPr lang="hu-HU" sz="2300" b="0" i="1" dirty="0">
                <a:solidFill>
                  <a:srgbClr val="000000"/>
                </a:solidFill>
                <a:effectLst/>
                <a:latin typeface="+mn-lt"/>
              </a:rPr>
              <a:t>Köves-halom</a:t>
            </a:r>
            <a:endParaRPr lang="hu-HU" sz="23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342900" lvl="4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+mn-lt"/>
              </a:rPr>
              <a:t>utalnak a névadás korának térszemléletére, </a:t>
            </a:r>
          </a:p>
          <a:p>
            <a:pPr lvl="4"/>
            <a:r>
              <a:rPr lang="hu-HU" dirty="0">
                <a:solidFill>
                  <a:srgbClr val="000000"/>
                </a:solidFill>
                <a:latin typeface="+mn-lt"/>
              </a:rPr>
              <a:t>    illetve természeti és társadalmi viszonyaira</a:t>
            </a:r>
          </a:p>
          <a:p>
            <a:pPr lvl="4"/>
            <a:endParaRPr lang="hu-HU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0832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B832C-382E-8860-6A79-E2690905A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5F96A2-4486-7196-CB9A-F6F92AD3635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/>
              <a:t>2.1. Lokális viszony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6BEFC-21CD-8A0A-061E-F7300CB17E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3">
              <a:spcAft>
                <a:spcPts val="200"/>
              </a:spcAft>
            </a:pPr>
            <a:r>
              <a:rPr lang="hu-HU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Más helyhez való viszony</a:t>
            </a:r>
          </a:p>
          <a:p>
            <a:pPr lvl="4"/>
            <a:r>
              <a:rPr lang="hu-HU" sz="20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20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Vidi</a:t>
            </a:r>
            <a:r>
              <a:rPr lang="hu-HU" sz="20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-halom (&lt; Vid), </a:t>
            </a:r>
            <a:r>
              <a:rPr lang="hu-HU" sz="20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Gucsit-laponyag</a:t>
            </a:r>
            <a:r>
              <a:rPr lang="hu-HU" sz="20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20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Karinkó-laponyag</a:t>
            </a:r>
            <a:r>
              <a:rPr lang="hu-HU" sz="20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20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Malátom</a:t>
            </a:r>
            <a:r>
              <a:rPr lang="hu-HU" sz="20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-halom, Nyírházi-halom</a:t>
            </a:r>
          </a:p>
          <a:p>
            <a:pPr lvl="4"/>
            <a:endParaRPr lang="hu-HU" sz="1400" i="1" dirty="0"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4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000000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Árpád-kori települések</a:t>
            </a:r>
          </a:p>
          <a:p>
            <a:pPr lvl="5">
              <a:spcAft>
                <a:spcPts val="200"/>
              </a:spcAft>
            </a:pPr>
            <a:r>
              <a:rPr lang="hu-HU" b="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Csécs-halom, </a:t>
            </a:r>
            <a:r>
              <a:rPr lang="hu-HU" sz="19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Derzsi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-halom, </a:t>
            </a:r>
            <a:r>
              <a:rPr lang="hu-HU" sz="19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Boca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-halom </a:t>
            </a:r>
            <a:endParaRPr lang="hu-HU" sz="1900" i="1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hu-HU" sz="2200" b="0" dirty="0">
                <a:solidFill>
                  <a:srgbClr val="000000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Helyzet (belterület)</a:t>
            </a:r>
          </a:p>
          <a:p>
            <a:pPr lvl="5"/>
            <a:r>
              <a:rPr lang="hu-HU" sz="24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Belső-halom ~ Végső-Hármas-halom, Faluvég-halom, </a:t>
            </a:r>
          </a:p>
          <a:p>
            <a:pPr lvl="5">
              <a:spcAft>
                <a:spcPts val="200"/>
              </a:spcAft>
            </a:pPr>
            <a:r>
              <a:rPr lang="hu-HU" sz="19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Külső-halom, Északi-domb, 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Határ-</a:t>
            </a:r>
            <a:r>
              <a:rPr lang="hu-HU" sz="19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laponyag</a:t>
            </a:r>
            <a:endParaRPr lang="hu-HU" sz="1900" i="1" dirty="0">
              <a:effectLst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hu-HU" sz="2200" b="0" dirty="0">
                <a:solidFill>
                  <a:srgbClr val="000000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Építmények</a:t>
            </a:r>
          </a:p>
          <a:p>
            <a:pPr lvl="6">
              <a:spcAft>
                <a:spcPts val="200"/>
              </a:spcAft>
            </a:pPr>
            <a:r>
              <a:rPr lang="hu-HU" sz="24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19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Zámi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-templomdomb, </a:t>
            </a:r>
            <a:r>
              <a:rPr lang="hu-HU" sz="19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Tedeji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-templomdomb, Kereszt-halom,</a:t>
            </a:r>
            <a:r>
              <a:rPr lang="hu-HU" sz="1900" i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Szállás-halom, Csűr-domb</a:t>
            </a:r>
          </a:p>
          <a:p>
            <a:pPr marL="342900" lvl="6" indent="-342900">
              <a:buFont typeface="Arial" panose="020B0604020202020204" pitchFamily="34" charset="0"/>
              <a:buChar char="•"/>
            </a:pPr>
            <a:r>
              <a:rPr lang="hu-HU" sz="2200" b="0" dirty="0">
                <a:solidFill>
                  <a:srgbClr val="00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Vizek</a:t>
            </a:r>
            <a:endParaRPr lang="hu-HU" sz="2200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7"/>
            <a:r>
              <a:rPr lang="hu-HU" sz="2400" b="0" dirty="0">
                <a:solidFill>
                  <a:srgbClr val="000000"/>
                </a:solidFill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Sáros-ér-halom, Cseh-fertő-</a:t>
            </a:r>
            <a:r>
              <a:rPr lang="hu-HU" sz="19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laponyag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9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Kisistók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900" i="1" dirty="0" err="1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fokja</a:t>
            </a:r>
            <a:r>
              <a:rPr lang="hu-HU" sz="1900" i="1" dirty="0">
                <a:effectLst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-halom</a:t>
            </a:r>
            <a:endParaRPr lang="hu-HU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E2CBB49-EB6E-CA85-9E39-01D27AF0DE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78" t="14892" r="15582" b="18450"/>
          <a:stretch/>
        </p:blipFill>
        <p:spPr>
          <a:xfrm>
            <a:off x="7419091" y="2779017"/>
            <a:ext cx="4421564" cy="2011098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7EE63644-C357-F075-5844-CDDC5987D22D}"/>
              </a:ext>
            </a:extLst>
          </p:cNvPr>
          <p:cNvSpPr txBox="1"/>
          <p:nvPr/>
        </p:nvSpPr>
        <p:spPr>
          <a:xfrm>
            <a:off x="10030730" y="4297672"/>
            <a:ext cx="180992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1250" dirty="0"/>
              <a:t>Második katonai felmérés térképe</a:t>
            </a:r>
          </a:p>
        </p:txBody>
      </p:sp>
    </p:spTree>
    <p:extLst>
      <p:ext uri="{BB962C8B-B14F-4D97-AF65-F5344CB8AC3E}">
        <p14:creationId xmlns:p14="http://schemas.microsoft.com/office/powerpoint/2010/main" val="374526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4834</TotalTime>
  <Words>707</Words>
  <Application>Microsoft Office PowerPoint</Application>
  <PresentationFormat>Szélesvásznú</PresentationFormat>
  <Paragraphs>162</Paragraphs>
  <Slides>22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3</vt:i4>
      </vt:variant>
      <vt:variant>
        <vt:lpstr>Diacímek</vt:lpstr>
      </vt:variant>
      <vt:variant>
        <vt:i4>22</vt:i4>
      </vt:variant>
    </vt:vector>
  </HeadingPairs>
  <TitlesOfParts>
    <vt:vector size="29" baseType="lpstr">
      <vt:lpstr>Symbol</vt:lpstr>
      <vt:lpstr>Arial</vt:lpstr>
      <vt:lpstr>Calibri</vt:lpstr>
      <vt:lpstr>Open Sans</vt:lpstr>
      <vt:lpstr>Office-téma</vt:lpstr>
      <vt:lpstr>Dia</vt:lpstr>
      <vt:lpstr>2_Office-téma</vt:lpstr>
      <vt:lpstr>A Hortobágy halomnevei</vt:lpstr>
      <vt:lpstr>1. Bevezetés A halmok</vt:lpstr>
      <vt:lpstr>PowerPoint-bemutató</vt:lpstr>
      <vt:lpstr>PowerPoint-bemutató</vt:lpstr>
      <vt:lpstr>PowerPoint-bemutató</vt:lpstr>
      <vt:lpstr>PowerPoint-bemutató</vt:lpstr>
      <vt:lpstr>2. A nevekbe sűrített narratívák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3. Névföldrajzi, szóföldrajzi újdonságok</vt:lpstr>
      <vt:lpstr>PowerPoint-bemutató</vt:lpstr>
      <vt:lpstr>4. Helynévi szinonímia</vt:lpstr>
      <vt:lpstr>PowerPoint-bemutató</vt:lpstr>
      <vt:lpstr>PowerPoint-bemutató</vt:lpstr>
      <vt:lpstr>5. Más tudományterületek 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Jókuthy Emese</dc:creator>
  <cp:lastModifiedBy>Dr. Reszegi Katalin</cp:lastModifiedBy>
  <cp:revision>127</cp:revision>
  <cp:lastPrinted>2024-01-18T16:18:26Z</cp:lastPrinted>
  <dcterms:modified xsi:type="dcterms:W3CDTF">2024-11-11T17:55:29Z</dcterms:modified>
</cp:coreProperties>
</file>